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5" r:id="rId7"/>
    <p:sldId id="260" r:id="rId8"/>
    <p:sldId id="261" r:id="rId9"/>
    <p:sldId id="327" r:id="rId10"/>
    <p:sldId id="262" r:id="rId11"/>
    <p:sldId id="263" r:id="rId12"/>
    <p:sldId id="266" r:id="rId13"/>
    <p:sldId id="267" r:id="rId14"/>
    <p:sldId id="268" r:id="rId15"/>
    <p:sldId id="269" r:id="rId16"/>
    <p:sldId id="270" r:id="rId17"/>
    <p:sldId id="275" r:id="rId18"/>
    <p:sldId id="272" r:id="rId19"/>
    <p:sldId id="273" r:id="rId20"/>
    <p:sldId id="274" r:id="rId21"/>
    <p:sldId id="277" r:id="rId22"/>
    <p:sldId id="276" r:id="rId23"/>
    <p:sldId id="279" r:id="rId24"/>
    <p:sldId id="280" r:id="rId25"/>
    <p:sldId id="281" r:id="rId26"/>
    <p:sldId id="282" r:id="rId27"/>
    <p:sldId id="283" r:id="rId28"/>
    <p:sldId id="284" r:id="rId29"/>
    <p:sldId id="278" r:id="rId30"/>
    <p:sldId id="285" r:id="rId31"/>
    <p:sldId id="286" r:id="rId32"/>
    <p:sldId id="287" r:id="rId33"/>
    <p:sldId id="290" r:id="rId34"/>
    <p:sldId id="288" r:id="rId35"/>
    <p:sldId id="386" r:id="rId36"/>
    <p:sldId id="289" r:id="rId37"/>
    <p:sldId id="291" r:id="rId38"/>
    <p:sldId id="299" r:id="rId39"/>
    <p:sldId id="296" r:id="rId40"/>
    <p:sldId id="300" r:id="rId41"/>
    <p:sldId id="297" r:id="rId42"/>
    <p:sldId id="298" r:id="rId43"/>
    <p:sldId id="301" r:id="rId44"/>
    <p:sldId id="302" r:id="rId45"/>
    <p:sldId id="303" r:id="rId46"/>
    <p:sldId id="304" r:id="rId47"/>
    <p:sldId id="305" r:id="rId48"/>
    <p:sldId id="306" r:id="rId49"/>
    <p:sldId id="322" r:id="rId50"/>
    <p:sldId id="307" r:id="rId51"/>
    <p:sldId id="308" r:id="rId52"/>
    <p:sldId id="310" r:id="rId53"/>
    <p:sldId id="311" r:id="rId54"/>
    <p:sldId id="321" r:id="rId55"/>
    <p:sldId id="312" r:id="rId56"/>
    <p:sldId id="309" r:id="rId57"/>
    <p:sldId id="313" r:id="rId58"/>
    <p:sldId id="314" r:id="rId59"/>
    <p:sldId id="316" r:id="rId60"/>
    <p:sldId id="385" r:id="rId61"/>
    <p:sldId id="318" r:id="rId62"/>
    <p:sldId id="315" r:id="rId63"/>
    <p:sldId id="317" r:id="rId64"/>
    <p:sldId id="319" r:id="rId65"/>
    <p:sldId id="324" r:id="rId66"/>
    <p:sldId id="323" r:id="rId67"/>
    <p:sldId id="325" r:id="rId68"/>
    <p:sldId id="326"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ihe Luo" initials="RL" lastIdx="0" clrIdx="0"/>
  <p:cmAuthor id="2" name="Lucy Palmer" initials="LP" lastIdx="0" clrIdx="1"/>
  <p:cmAuthor id="3" name="Author" initials="A" lastIdx="0" clrIdx="2"/>
  <p:cmAuthor id="4" name="Fiona" initials="F" lastIdx="0" clrIdx="3"/>
  <p:cmAuthor id="5" name="Kirsty Whitworth" initials="KW" lastIdx="0"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CBFF"/>
    <a:srgbClr val="F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3" Type="http://schemas.openxmlformats.org/officeDocument/2006/relationships/commentAuthors" Target="commentAuthors.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53.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47.png"/><Relationship Id="rId7" Type="http://schemas.openxmlformats.org/officeDocument/2006/relationships/image" Target="../media/image46.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8755"/>
            <a:ext cx="9144000" cy="713105"/>
          </a:xfrm>
        </p:spPr>
        <p:txBody>
          <a:bodyPr>
            <a:normAutofit/>
          </a:bodyPr>
          <a:lstStyle/>
          <a:p>
            <a:r>
              <a:rPr lang="en-GB" altLang="en-US" sz="4000" b="1" dirty="0">
                <a:solidFill>
                  <a:srgbClr val="FF0000"/>
                </a:solidFill>
                <a:effectLst>
                  <a:outerShdw blurRad="38100" dist="25400" dir="5400000" algn="ctr" rotWithShape="0">
                    <a:srgbClr val="6E747A">
                      <a:alpha val="43000"/>
                    </a:srgbClr>
                  </a:outerShdw>
                </a:effectLst>
              </a:rPr>
              <a:t>Figures of Speech</a:t>
            </a:r>
            <a:endParaRPr lang="en-GB" altLang="en-US" sz="4000" b="1" dirty="0">
              <a:solidFill>
                <a:srgbClr val="FF0000"/>
              </a:solidFill>
              <a:effectLst>
                <a:outerShdw blurRad="38100" dist="25400" dir="5400000" algn="ctr" rotWithShape="0">
                  <a:srgbClr val="6E747A">
                    <a:alpha val="43000"/>
                  </a:srgbClr>
                </a:outerShdw>
              </a:effectLst>
            </a:endParaRPr>
          </a:p>
        </p:txBody>
      </p:sp>
      <p:sp>
        <p:nvSpPr>
          <p:cNvPr id="3" name="Subtitle 2"/>
          <p:cNvSpPr>
            <a:spLocks noGrp="1"/>
          </p:cNvSpPr>
          <p:nvPr>
            <p:ph type="subTitle" idx="1"/>
          </p:nvPr>
        </p:nvSpPr>
        <p:spPr>
          <a:xfrm>
            <a:off x="1524000" y="912495"/>
            <a:ext cx="9144000" cy="5629910"/>
          </a:xfrm>
        </p:spPr>
        <p:txBody>
          <a:bodyPr>
            <a:noAutofit/>
          </a:bodyPr>
          <a:lstStyle/>
          <a:p>
            <a:pPr algn="l"/>
            <a:r>
              <a:rPr lang="en-GB" altLang="en-US">
                <a:solidFill>
                  <a:srgbClr val="00B0F0"/>
                </a:solidFill>
              </a:rPr>
              <a:t>Figures of speech are words or phrases that possess a separate meaning from their literal definition. They are used to create an effect which may be rhetorical as in the deliberate arrangement of words to achieve something poetic or imagery as in the use of language to suggest a visual picture or make an idea more vivid. There are many examples of figures of speech but here I will focus on:</a:t>
            </a:r>
            <a:endParaRPr lang="en-GB" altLang="en-US">
              <a:solidFill>
                <a:srgbClr val="00B0F0"/>
              </a:solidFill>
            </a:endParaRPr>
          </a:p>
          <a:p>
            <a:pPr marL="285750" indent="-285750" algn="l">
              <a:buFont typeface="Arial" panose="020B0604020202020204" pitchFamily="34" charset="0"/>
              <a:buChar char="•"/>
            </a:pPr>
            <a:r>
              <a:rPr lang="en-GB" altLang="en-US"/>
              <a:t>Alliteration</a:t>
            </a:r>
            <a:endParaRPr lang="en-GB" altLang="en-US"/>
          </a:p>
          <a:p>
            <a:pPr marL="285750" indent="-285750" algn="l">
              <a:buFont typeface="Arial" panose="020B0604020202020204" pitchFamily="34" charset="0"/>
              <a:buChar char="•"/>
            </a:pPr>
            <a:r>
              <a:rPr lang="en-GB" altLang="en-US"/>
              <a:t>Similes</a:t>
            </a:r>
            <a:endParaRPr lang="en-GB" altLang="en-US"/>
          </a:p>
          <a:p>
            <a:pPr marL="285750" indent="-285750" algn="l">
              <a:buFont typeface="Arial" panose="020B0604020202020204" pitchFamily="34" charset="0"/>
              <a:buChar char="•"/>
            </a:pPr>
            <a:r>
              <a:rPr lang="en-GB" altLang="en-US"/>
              <a:t>Metaphors</a:t>
            </a:r>
            <a:endParaRPr lang="en-GB" altLang="en-US"/>
          </a:p>
          <a:p>
            <a:pPr marL="285750" indent="-285750" algn="l">
              <a:buFont typeface="Arial" panose="020B0604020202020204" pitchFamily="34" charset="0"/>
              <a:buChar char="•"/>
            </a:pPr>
            <a:r>
              <a:rPr lang="en-GB" altLang="en-US"/>
              <a:t>Personification</a:t>
            </a:r>
            <a:endParaRPr lang="en-GB" altLang="en-US"/>
          </a:p>
          <a:p>
            <a:pPr marL="285750" indent="-285750" algn="l">
              <a:buFont typeface="Arial" panose="020B0604020202020204" pitchFamily="34" charset="0"/>
              <a:buChar char="•"/>
            </a:pPr>
            <a:r>
              <a:rPr lang="en-GB" altLang="en-US"/>
              <a:t>Onomatopoeia</a:t>
            </a:r>
            <a:endParaRPr lang="en-GB" altLang="en-US"/>
          </a:p>
          <a:p>
            <a:pPr marL="285750" indent="-285750" algn="l">
              <a:buFont typeface="Arial" panose="020B0604020202020204" pitchFamily="34" charset="0"/>
              <a:buChar char="•"/>
            </a:pPr>
            <a:r>
              <a:rPr lang="en-GB" altLang="en-US"/>
              <a:t>Hyperbole</a:t>
            </a:r>
            <a:endParaRPr lang="en-GB" altLang="en-US"/>
          </a:p>
          <a:p>
            <a:pPr marL="285750" indent="-285750" algn="l">
              <a:buFont typeface="Arial" panose="020B0604020202020204" pitchFamily="34" charset="0"/>
              <a:buChar char="•"/>
            </a:pPr>
            <a:r>
              <a:rPr lang="en-GB" altLang="en-US"/>
              <a:t>Oxymoron</a:t>
            </a:r>
            <a:endParaRPr lang="en-GB" altLang="en-US"/>
          </a:p>
          <a:p>
            <a:pPr marL="285750" indent="-285750" algn="l">
              <a:buFont typeface="Arial" panose="020B0604020202020204" pitchFamily="34" charset="0"/>
              <a:buChar char="•"/>
            </a:pPr>
            <a:r>
              <a:rPr lang="en-GB" altLang="en-US"/>
              <a:t>Idioms</a:t>
            </a:r>
            <a:endParaRPr lang="en-GB" altLang="en-US"/>
          </a:p>
          <a:p>
            <a:pPr algn="l">
              <a:buFont typeface="Arial" panose="020B0604020202020204" pitchFamily="34" charset="0"/>
            </a:pP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ln w="22225">
                  <a:solidFill>
                    <a:schemeClr val="accent2"/>
                  </a:solidFill>
                  <a:prstDash val="solid"/>
                </a:ln>
                <a:solidFill>
                  <a:schemeClr val="accent2">
                    <a:lumMod val="40000"/>
                    <a:lumOff val="60000"/>
                  </a:schemeClr>
                </a:solidFill>
                <a:effectLst/>
              </a:rPr>
              <a:t>Alliteration - the same letter at the beginning of two or more words.</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p:txBody>
          <a:bodyPr>
            <a:normAutofit lnSpcReduction="20000"/>
          </a:bodyPr>
          <a:p>
            <a:r>
              <a:rPr lang="en-GB" altLang="en-US"/>
              <a:t>Donald Duck.</a:t>
            </a:r>
            <a:endParaRPr lang="en-GB" altLang="en-US"/>
          </a:p>
          <a:p>
            <a:r>
              <a:rPr lang="en-GB" altLang="en-US"/>
              <a:t>Coca Cola.</a:t>
            </a:r>
            <a:endParaRPr lang="en-GB" altLang="en-US"/>
          </a:p>
          <a:p>
            <a:r>
              <a:rPr lang="en-GB" altLang="en-US"/>
              <a:t>French Fries.</a:t>
            </a:r>
            <a:endParaRPr lang="en-GB" altLang="en-US"/>
          </a:p>
          <a:p>
            <a:r>
              <a:rPr lang="en-GB" altLang="en-US"/>
              <a:t>Quick question.</a:t>
            </a:r>
            <a:endParaRPr lang="en-GB" altLang="en-US"/>
          </a:p>
          <a:p>
            <a:r>
              <a:rPr lang="en-GB" altLang="en-US"/>
              <a:t>Out of order.</a:t>
            </a:r>
            <a:endParaRPr lang="en-GB" altLang="en-US"/>
          </a:p>
          <a:p>
            <a:r>
              <a:rPr lang="en-GB" altLang="en-US"/>
              <a:t>Sheep should shower in a shed.</a:t>
            </a:r>
            <a:endParaRPr lang="en-GB" altLang="en-US"/>
          </a:p>
          <a:p>
            <a:r>
              <a:rPr lang="en-GB" altLang="en-US"/>
              <a:t>Teachers take the fight to Westminster.</a:t>
            </a:r>
            <a:endParaRPr lang="en-GB" altLang="en-US"/>
          </a:p>
          <a:p>
            <a:r>
              <a:rPr lang="en-GB" altLang="en-US"/>
              <a:t>Police praise public for quick action.</a:t>
            </a:r>
            <a:endParaRPr lang="en-GB" altLang="en-US"/>
          </a:p>
          <a:p>
            <a:r>
              <a:rPr lang="en-GB" altLang="en-US"/>
              <a:t>If two witches were watching two watches which witch would watch which watch.</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scene3d>
              <a:camera prst="orthographicFront"/>
              <a:lightRig rig="threePt" dir="t"/>
            </a:scene3d>
          </a:bodyPr>
          <a:p>
            <a:r>
              <a:rPr lang="en-GB" altLang="en-US">
                <a:ln w="22225">
                  <a:solidFill>
                    <a:schemeClr val="accent2"/>
                  </a:solidFill>
                  <a:prstDash val="solid"/>
                </a:ln>
                <a:solidFill>
                  <a:schemeClr val="accent2">
                    <a:lumMod val="40000"/>
                    <a:lumOff val="60000"/>
                  </a:schemeClr>
                </a:solidFill>
                <a:effectLst/>
              </a:rPr>
              <a:t>Alliteration - Write a noun for each adjective below that creates an alliterative phrase.</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2598420"/>
            <a:ext cx="10515600" cy="2956560"/>
          </a:xfrm>
        </p:spPr>
        <p:txBody>
          <a:bodyPr/>
          <a:p>
            <a:r>
              <a:rPr lang="en-GB" altLang="en-US"/>
              <a:t>Scary</a:t>
            </a:r>
            <a:endParaRPr lang="en-GB" altLang="en-US"/>
          </a:p>
          <a:p>
            <a:r>
              <a:rPr lang="en-GB" altLang="en-US"/>
              <a:t>Gentle</a:t>
            </a:r>
            <a:endParaRPr lang="en-GB" altLang="en-US"/>
          </a:p>
          <a:p>
            <a:r>
              <a:rPr lang="en-GB" altLang="en-US"/>
              <a:t>Friendly</a:t>
            </a:r>
            <a:endParaRPr lang="en-GB" altLang="en-US"/>
          </a:p>
          <a:p>
            <a:r>
              <a:rPr lang="en-GB" altLang="en-US"/>
              <a:t>Purple</a:t>
            </a:r>
            <a:endParaRPr lang="en-GB" altLang="en-US"/>
          </a:p>
          <a:p>
            <a:r>
              <a:rPr lang="en-GB" altLang="en-US"/>
              <a:t>Funny</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scene3d>
              <a:camera prst="orthographicFront"/>
              <a:lightRig rig="threePt" dir="t"/>
            </a:scene3d>
          </a:bodyPr>
          <a:p>
            <a:r>
              <a:rPr lang="en-GB" altLang="en-US" sz="4000">
                <a:ln w="22225">
                  <a:solidFill>
                    <a:schemeClr val="accent2"/>
                  </a:solidFill>
                  <a:prstDash val="solid"/>
                </a:ln>
                <a:solidFill>
                  <a:schemeClr val="accent2">
                    <a:lumMod val="40000"/>
                    <a:lumOff val="60000"/>
                  </a:schemeClr>
                </a:solidFill>
                <a:effectLst/>
              </a:rPr>
              <a:t>Alliteration - Write a sentence with each alliterative phrase below. Example: Scary Sammy snake slithered slowly around the tree searching for slimy sluggish snails.</a:t>
            </a:r>
            <a:endParaRPr lang="en-GB" altLang="en-US" sz="4000">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2498090"/>
            <a:ext cx="10515600" cy="2826385"/>
          </a:xfrm>
        </p:spPr>
        <p:txBody>
          <a:bodyPr/>
          <a:p>
            <a:r>
              <a:rPr lang="en-GB" altLang="en-US"/>
              <a:t>Silent soldier</a:t>
            </a:r>
            <a:endParaRPr lang="en-GB" altLang="en-US"/>
          </a:p>
          <a:p>
            <a:r>
              <a:rPr lang="en-GB" altLang="en-US"/>
              <a:t>Fluffy feather</a:t>
            </a:r>
            <a:endParaRPr lang="en-GB" altLang="en-US"/>
          </a:p>
          <a:p>
            <a:r>
              <a:rPr lang="en-GB" altLang="en-US"/>
              <a:t>Creepy clown</a:t>
            </a:r>
            <a:endParaRPr lang="en-GB" altLang="en-US"/>
          </a:p>
          <a:p>
            <a:r>
              <a:rPr lang="en-GB" altLang="en-US"/>
              <a:t>Lazy lion</a:t>
            </a:r>
            <a:endParaRPr lang="en-GB" altLang="en-US"/>
          </a:p>
          <a:p>
            <a:r>
              <a:rPr lang="en-GB" altLang="en-US"/>
              <a:t>Mischievous monkey</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sz="3555">
                <a:ln w="22225">
                  <a:solidFill>
                    <a:schemeClr val="accent2"/>
                  </a:solidFill>
                  <a:prstDash val="solid"/>
                </a:ln>
                <a:solidFill>
                  <a:schemeClr val="accent2">
                    <a:lumMod val="40000"/>
                    <a:lumOff val="60000"/>
                  </a:schemeClr>
                </a:solidFill>
                <a:effectLst/>
              </a:rPr>
              <a:t>Alliteration - Write an alliterative sentence for each of the animals below and then turn your sentences into a poem about the animals you find at a zoo.</a:t>
            </a:r>
            <a:endParaRPr lang="en-GB" altLang="en-US" sz="3555">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sz="half" idx="1"/>
          </p:nvPr>
        </p:nvSpPr>
        <p:spPr>
          <a:xfrm>
            <a:off x="838200" y="1825625"/>
            <a:ext cx="1936750" cy="2939415"/>
          </a:xfrm>
        </p:spPr>
        <p:txBody>
          <a:bodyPr/>
          <a:p>
            <a:r>
              <a:rPr lang="en-GB" altLang="en-US"/>
              <a:t>Camel</a:t>
            </a:r>
            <a:endParaRPr lang="en-GB" altLang="en-US"/>
          </a:p>
          <a:p>
            <a:r>
              <a:rPr lang="en-GB" altLang="en-US"/>
              <a:t>Zebra</a:t>
            </a:r>
            <a:endParaRPr lang="en-GB" altLang="en-US"/>
          </a:p>
          <a:p>
            <a:r>
              <a:rPr lang="en-GB" altLang="en-US"/>
              <a:t>Tiger</a:t>
            </a:r>
            <a:endParaRPr lang="en-GB" altLang="en-US"/>
          </a:p>
          <a:p>
            <a:r>
              <a:rPr lang="en-GB" altLang="en-US"/>
              <a:t>Panda</a:t>
            </a:r>
            <a:endParaRPr lang="en-GB" altLang="en-US"/>
          </a:p>
          <a:p>
            <a:r>
              <a:rPr lang="en-GB" altLang="en-US"/>
              <a:t>Giraffe</a:t>
            </a:r>
            <a:endParaRPr lang="en-GB" altLang="en-US"/>
          </a:p>
        </p:txBody>
      </p:sp>
      <p:pic>
        <p:nvPicPr>
          <p:cNvPr id="4" name="Content Placeholder 3"/>
          <p:cNvPicPr>
            <a:picLocks noChangeAspect="1"/>
          </p:cNvPicPr>
          <p:nvPr>
            <p:ph sz="half" idx="2"/>
          </p:nvPr>
        </p:nvPicPr>
        <p:blipFill>
          <a:blip r:embed="rId1"/>
          <a:stretch>
            <a:fillRect/>
          </a:stretch>
        </p:blipFill>
        <p:spPr>
          <a:xfrm flipH="1">
            <a:off x="8658225" y="1691005"/>
            <a:ext cx="2418715" cy="2840990"/>
          </a:xfrm>
          <a:prstGeom prst="rect">
            <a:avLst/>
          </a:prstGeom>
        </p:spPr>
      </p:pic>
      <p:pic>
        <p:nvPicPr>
          <p:cNvPr id="5" name="Picture 4"/>
          <p:cNvPicPr>
            <a:picLocks noChangeAspect="1"/>
          </p:cNvPicPr>
          <p:nvPr/>
        </p:nvPicPr>
        <p:blipFill>
          <a:blip r:embed="rId2"/>
          <a:stretch>
            <a:fillRect/>
          </a:stretch>
        </p:blipFill>
        <p:spPr>
          <a:xfrm>
            <a:off x="387350" y="4267835"/>
            <a:ext cx="2625090" cy="2291715"/>
          </a:xfrm>
          <a:prstGeom prst="rect">
            <a:avLst/>
          </a:prstGeom>
        </p:spPr>
      </p:pic>
      <p:pic>
        <p:nvPicPr>
          <p:cNvPr id="6" name="Picture 5"/>
          <p:cNvPicPr>
            <a:picLocks noChangeAspect="1"/>
          </p:cNvPicPr>
          <p:nvPr/>
        </p:nvPicPr>
        <p:blipFill>
          <a:blip r:embed="rId3"/>
          <a:stretch>
            <a:fillRect/>
          </a:stretch>
        </p:blipFill>
        <p:spPr>
          <a:xfrm>
            <a:off x="4189730" y="1954530"/>
            <a:ext cx="2544445" cy="2313305"/>
          </a:xfrm>
          <a:prstGeom prst="rect">
            <a:avLst/>
          </a:prstGeom>
        </p:spPr>
      </p:pic>
      <p:pic>
        <p:nvPicPr>
          <p:cNvPr id="7" name="Picture 6"/>
          <p:cNvPicPr>
            <a:picLocks noChangeAspect="1"/>
          </p:cNvPicPr>
          <p:nvPr/>
        </p:nvPicPr>
        <p:blipFill>
          <a:blip r:embed="rId4"/>
          <a:stretch>
            <a:fillRect/>
          </a:stretch>
        </p:blipFill>
        <p:spPr>
          <a:xfrm>
            <a:off x="7785100" y="5032375"/>
            <a:ext cx="4165600" cy="1527810"/>
          </a:xfrm>
          <a:prstGeom prst="rect">
            <a:avLst/>
          </a:prstGeom>
        </p:spPr>
      </p:pic>
      <p:pic>
        <p:nvPicPr>
          <p:cNvPr id="8" name="Picture 7"/>
          <p:cNvPicPr>
            <a:picLocks noChangeAspect="1"/>
          </p:cNvPicPr>
          <p:nvPr/>
        </p:nvPicPr>
        <p:blipFill>
          <a:blip r:embed="rId5"/>
          <a:stretch>
            <a:fillRect/>
          </a:stretch>
        </p:blipFill>
        <p:spPr>
          <a:xfrm>
            <a:off x="3357245" y="4916170"/>
            <a:ext cx="4355465" cy="15894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ln w="22225">
                  <a:solidFill>
                    <a:schemeClr val="accent2"/>
                  </a:solidFill>
                  <a:prstDash val="solid"/>
                </a:ln>
                <a:solidFill>
                  <a:schemeClr val="accent2">
                    <a:lumMod val="40000"/>
                    <a:lumOff val="60000"/>
                  </a:schemeClr>
                </a:solidFill>
                <a:effectLst/>
              </a:rPr>
              <a:t>Alliteration - Write an alliterative sentence for the following letters.</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2247265"/>
            <a:ext cx="10515600" cy="2806065"/>
          </a:xfrm>
        </p:spPr>
        <p:txBody>
          <a:bodyPr/>
          <a:p>
            <a:r>
              <a:rPr lang="en-GB" altLang="en-US"/>
              <a:t>B</a:t>
            </a:r>
            <a:endParaRPr lang="en-GB" altLang="en-US"/>
          </a:p>
          <a:p>
            <a:r>
              <a:rPr lang="en-GB" altLang="en-US"/>
              <a:t>H</a:t>
            </a:r>
            <a:endParaRPr lang="en-GB" altLang="en-US"/>
          </a:p>
          <a:p>
            <a:r>
              <a:rPr lang="en-GB" altLang="en-US"/>
              <a:t>P</a:t>
            </a:r>
            <a:endParaRPr lang="en-GB" altLang="en-US"/>
          </a:p>
          <a:p>
            <a:r>
              <a:rPr lang="en-GB" altLang="en-US"/>
              <a:t>R</a:t>
            </a:r>
            <a:endParaRPr lang="en-GB" altLang="en-US"/>
          </a:p>
          <a:p>
            <a:r>
              <a:rPr lang="en-GB" altLang="en-US"/>
              <a:t>T</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ln w="22225">
                  <a:solidFill>
                    <a:schemeClr val="accent2"/>
                  </a:solidFill>
                  <a:prstDash val="solid"/>
                </a:ln>
                <a:solidFill>
                  <a:schemeClr val="accent2">
                    <a:lumMod val="40000"/>
                    <a:lumOff val="60000"/>
                  </a:schemeClr>
                </a:solidFill>
                <a:effectLst/>
              </a:rPr>
              <a:t>Alliteration</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p:txBody>
          <a:bodyPr>
            <a:normAutofit lnSpcReduction="20000"/>
          </a:bodyPr>
          <a:p>
            <a:r>
              <a:rPr lang="en-GB" altLang="en-US">
                <a:solidFill>
                  <a:srgbClr val="92D050"/>
                </a:solidFill>
              </a:rPr>
              <a:t>Can you think of an alliterative name for a friend? Think about their personality as you try to describe them.</a:t>
            </a:r>
            <a:endParaRPr lang="en-GB" altLang="en-US">
              <a:solidFill>
                <a:srgbClr val="92D050"/>
              </a:solidFill>
            </a:endParaRPr>
          </a:p>
          <a:p>
            <a:r>
              <a:rPr lang="en-GB" altLang="en-US">
                <a:solidFill>
                  <a:srgbClr val="00B0F0"/>
                </a:solidFill>
              </a:rPr>
              <a:t>Write an alliterative sentence about snow.</a:t>
            </a:r>
            <a:endParaRPr lang="en-GB" altLang="en-US">
              <a:solidFill>
                <a:srgbClr val="00B0F0"/>
              </a:solidFill>
            </a:endParaRPr>
          </a:p>
          <a:p>
            <a:r>
              <a:rPr lang="en-GB" altLang="en-US">
                <a:solidFill>
                  <a:srgbClr val="92D050"/>
                </a:solidFill>
              </a:rPr>
              <a:t>Write an alliterative sentence about Christmas.</a:t>
            </a:r>
            <a:endParaRPr lang="en-GB" altLang="en-US">
              <a:solidFill>
                <a:srgbClr val="92D050"/>
              </a:solidFill>
            </a:endParaRPr>
          </a:p>
          <a:p>
            <a:r>
              <a:rPr lang="en-GB" altLang="en-US">
                <a:solidFill>
                  <a:srgbClr val="00B0F0"/>
                </a:solidFill>
              </a:rPr>
              <a:t>Write an alliterative sentence for each letter of the alphabet.</a:t>
            </a:r>
            <a:endParaRPr lang="en-GB" altLang="en-US">
              <a:solidFill>
                <a:srgbClr val="00B0F0"/>
              </a:solidFill>
            </a:endParaRPr>
          </a:p>
          <a:p>
            <a:r>
              <a:rPr lang="en-GB" altLang="en-US">
                <a:solidFill>
                  <a:srgbClr val="92D050"/>
                </a:solidFill>
              </a:rPr>
              <a:t>Write a short paragraph explaining why cats are better than dogs or vice versa or why coffee is better than tea or vice versa using alliteration.</a:t>
            </a:r>
            <a:endParaRPr lang="en-GB" altLang="en-US">
              <a:solidFill>
                <a:srgbClr val="92D050"/>
              </a:solidFill>
            </a:endParaRPr>
          </a:p>
          <a:p>
            <a:r>
              <a:rPr lang="en-GB" altLang="en-US">
                <a:solidFill>
                  <a:srgbClr val="00B0F0"/>
                </a:solidFill>
              </a:rPr>
              <a:t>Write a short story in which half the letters in each sentence begin with the same letter: Reasons why I love homework, reasons why I love rainy days</a:t>
            </a:r>
            <a:endParaRPr lang="en-GB" altLang="en-US">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ln w="22225">
                  <a:solidFill>
                    <a:schemeClr val="accent2"/>
                  </a:solidFill>
                  <a:prstDash val="solid"/>
                </a:ln>
                <a:solidFill>
                  <a:schemeClr val="accent2">
                    <a:lumMod val="40000"/>
                    <a:lumOff val="60000"/>
                  </a:schemeClr>
                </a:solidFill>
                <a:effectLst/>
              </a:rPr>
              <a:t>Alliteration - coffee example</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2596515"/>
            <a:ext cx="10515600" cy="2252345"/>
          </a:xfrm>
        </p:spPr>
        <p:txBody>
          <a:bodyPr/>
          <a:p>
            <a:pPr marL="0" indent="0">
              <a:buNone/>
            </a:pPr>
            <a:r>
              <a:rPr lang="en-GB" altLang="en-US">
                <a:solidFill>
                  <a:srgbClr val="00B0F0"/>
                </a:solidFill>
              </a:rPr>
              <a:t>You have to agree that coffee is better than tea! Why is it so much better? It is fresh, flavourful and frothy. You must know this is true - the evidence is clear to see. Tea is yucky. It is bitter, burnt and bad. That’s why you must agree coffee is better than tea!</a:t>
            </a:r>
            <a:endParaRPr lang="en-GB" altLang="en-US">
              <a:solidFill>
                <a:srgbClr val="00B0F0"/>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ln w="22225">
                  <a:solidFill>
                    <a:schemeClr val="accent2"/>
                  </a:solidFill>
                  <a:prstDash val="solid"/>
                </a:ln>
                <a:solidFill>
                  <a:schemeClr val="accent2">
                    <a:lumMod val="40000"/>
                    <a:lumOff val="60000"/>
                  </a:schemeClr>
                </a:solidFill>
                <a:effectLst/>
              </a:rPr>
              <a:t>Write an alliterative sentence for each picture.</a:t>
            </a:r>
            <a:endParaRPr lang="en-GB" altLang="en-US">
              <a:ln w="22225">
                <a:solidFill>
                  <a:schemeClr val="accent2"/>
                </a:solidFill>
                <a:prstDash val="solid"/>
              </a:ln>
              <a:solidFill>
                <a:schemeClr val="accent2">
                  <a:lumMod val="40000"/>
                  <a:lumOff val="60000"/>
                </a:schemeClr>
              </a:solidFill>
              <a:effectLst/>
            </a:endParaRPr>
          </a:p>
        </p:txBody>
      </p:sp>
      <p:pic>
        <p:nvPicPr>
          <p:cNvPr id="4" name="Content Placeholder 3"/>
          <p:cNvPicPr>
            <a:picLocks noChangeAspect="1"/>
          </p:cNvPicPr>
          <p:nvPr>
            <p:ph sz="half" idx="1"/>
          </p:nvPr>
        </p:nvPicPr>
        <p:blipFill>
          <a:blip r:embed="rId1"/>
          <a:stretch>
            <a:fillRect/>
          </a:stretch>
        </p:blipFill>
        <p:spPr>
          <a:xfrm>
            <a:off x="603250" y="1710055"/>
            <a:ext cx="2562225" cy="1677670"/>
          </a:xfrm>
          <a:prstGeom prst="rect">
            <a:avLst/>
          </a:prstGeom>
        </p:spPr>
      </p:pic>
      <p:pic>
        <p:nvPicPr>
          <p:cNvPr id="5" name="Content Placeholder 4"/>
          <p:cNvPicPr>
            <a:picLocks noChangeAspect="1"/>
          </p:cNvPicPr>
          <p:nvPr>
            <p:ph sz="half" idx="2"/>
          </p:nvPr>
        </p:nvPicPr>
        <p:blipFill>
          <a:blip r:embed="rId2"/>
          <a:stretch>
            <a:fillRect/>
          </a:stretch>
        </p:blipFill>
        <p:spPr>
          <a:xfrm>
            <a:off x="8555355" y="4692650"/>
            <a:ext cx="3139440" cy="1708785"/>
          </a:xfrm>
          <a:prstGeom prst="rect">
            <a:avLst/>
          </a:prstGeom>
        </p:spPr>
      </p:pic>
      <p:pic>
        <p:nvPicPr>
          <p:cNvPr id="6" name="Picture 5"/>
          <p:cNvPicPr>
            <a:picLocks noChangeAspect="1"/>
          </p:cNvPicPr>
          <p:nvPr/>
        </p:nvPicPr>
        <p:blipFill>
          <a:blip r:embed="rId3"/>
          <a:stretch>
            <a:fillRect/>
          </a:stretch>
        </p:blipFill>
        <p:spPr>
          <a:xfrm>
            <a:off x="8560435" y="1784985"/>
            <a:ext cx="3134360" cy="1602740"/>
          </a:xfrm>
          <a:prstGeom prst="rect">
            <a:avLst/>
          </a:prstGeom>
        </p:spPr>
      </p:pic>
      <p:pic>
        <p:nvPicPr>
          <p:cNvPr id="7" name="Picture 6"/>
          <p:cNvPicPr>
            <a:picLocks noChangeAspect="1"/>
          </p:cNvPicPr>
          <p:nvPr/>
        </p:nvPicPr>
        <p:blipFill>
          <a:blip r:embed="rId4"/>
          <a:stretch>
            <a:fillRect/>
          </a:stretch>
        </p:blipFill>
        <p:spPr>
          <a:xfrm>
            <a:off x="603250" y="4351020"/>
            <a:ext cx="2542540" cy="1898650"/>
          </a:xfrm>
          <a:prstGeom prst="rect">
            <a:avLst/>
          </a:prstGeom>
        </p:spPr>
      </p:pic>
      <p:pic>
        <p:nvPicPr>
          <p:cNvPr id="8" name="Picture 7"/>
          <p:cNvPicPr>
            <a:picLocks noChangeAspect="1"/>
          </p:cNvPicPr>
          <p:nvPr/>
        </p:nvPicPr>
        <p:blipFill>
          <a:blip r:embed="rId5"/>
          <a:stretch>
            <a:fillRect/>
          </a:stretch>
        </p:blipFill>
        <p:spPr>
          <a:xfrm>
            <a:off x="4631690" y="1504315"/>
            <a:ext cx="2462530" cy="2164080"/>
          </a:xfrm>
          <a:prstGeom prst="rect">
            <a:avLst/>
          </a:prstGeom>
        </p:spPr>
      </p:pic>
      <p:pic>
        <p:nvPicPr>
          <p:cNvPr id="9" name="Picture 8"/>
          <p:cNvPicPr>
            <a:picLocks noChangeAspect="1"/>
          </p:cNvPicPr>
          <p:nvPr/>
        </p:nvPicPr>
        <p:blipFill>
          <a:blip r:embed="rId6"/>
          <a:stretch>
            <a:fillRect/>
          </a:stretch>
        </p:blipFill>
        <p:spPr>
          <a:xfrm>
            <a:off x="4727575" y="4279265"/>
            <a:ext cx="2245360" cy="22745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scene3d>
              <a:camera prst="orthographicFront"/>
              <a:lightRig rig="threePt" dir="t"/>
            </a:scene3d>
          </a:bodyPr>
          <a:p>
            <a:r>
              <a:rPr lang="en-GB" altLang="en-US">
                <a:ln w="22225">
                  <a:solidFill>
                    <a:schemeClr val="accent2"/>
                  </a:solidFill>
                  <a:prstDash val="solid"/>
                </a:ln>
                <a:solidFill>
                  <a:schemeClr val="accent2">
                    <a:lumMod val="40000"/>
                    <a:lumOff val="60000"/>
                  </a:schemeClr>
                </a:solidFill>
                <a:effectLst/>
              </a:rPr>
              <a:t>Alliteration - Can you spot all the alliteration?</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sz="half" idx="1"/>
          </p:nvPr>
        </p:nvSpPr>
        <p:spPr/>
        <p:txBody>
          <a:bodyPr/>
          <a:p>
            <a:r>
              <a:rPr lang="en-GB" altLang="en-US"/>
              <a:t>I smiled weakly at the producer and nodded. Over her left shoulder, in the glare of the TV lights, I could make out a figure so swathed in caramel cashmere, so goldenly glowing, so astonishingly airbrushed, that she could well have been a hologram of one of the world’s most famous people.</a:t>
            </a:r>
            <a:endParaRPr lang="en-GB" altLang="en-US"/>
          </a:p>
        </p:txBody>
      </p:sp>
      <p:sp>
        <p:nvSpPr>
          <p:cNvPr id="4" name="Content Placeholder 3"/>
          <p:cNvSpPr>
            <a:spLocks noGrp="1"/>
          </p:cNvSpPr>
          <p:nvPr>
            <p:ph sz="half" idx="2"/>
          </p:nvPr>
        </p:nvSpPr>
        <p:spPr/>
        <p:txBody>
          <a:bodyPr/>
          <a:p>
            <a:r>
              <a:rPr lang="en-GB" altLang="en-US"/>
              <a:t>The summer sun’s sizzling rays highlighted the numerous rows of brightly coloured towels hidden by sluggish sunbathers sprawled across the beach. Like a blue jewel, the sky stretched above the golden sand and the bustling scene of families and groups of friends enjoying the sunshine.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F0"/>
                </a:solidFill>
                <a:effectLst>
                  <a:outerShdw blurRad="38100" dist="25400" dir="5400000" algn="ctr" rotWithShape="0">
                    <a:srgbClr val="6E747A">
                      <a:alpha val="43000"/>
                    </a:srgbClr>
                  </a:outerShdw>
                </a:effectLst>
              </a:rPr>
              <a:t>Similes - comparing two things using ‘like’ or ‘as’.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p:txBody>
          <a:bodyPr/>
          <a:p>
            <a:r>
              <a:rPr lang="en-GB" altLang="en-US"/>
              <a:t>As graceful as a swan.</a:t>
            </a:r>
            <a:endParaRPr lang="en-GB" altLang="en-US"/>
          </a:p>
          <a:p>
            <a:r>
              <a:rPr lang="en-GB" altLang="en-US"/>
              <a:t>As blue as the ocean.</a:t>
            </a:r>
            <a:endParaRPr lang="en-GB" altLang="en-US"/>
          </a:p>
          <a:p>
            <a:r>
              <a:rPr lang="en-GB" altLang="en-US"/>
              <a:t>As cold as ice.</a:t>
            </a:r>
            <a:endParaRPr lang="en-GB" altLang="en-US"/>
          </a:p>
          <a:p>
            <a:r>
              <a:rPr lang="en-GB" altLang="en-US"/>
              <a:t>As slow as a snail.</a:t>
            </a:r>
            <a:endParaRPr lang="en-GB" altLang="en-US"/>
          </a:p>
          <a:p>
            <a:r>
              <a:rPr lang="en-GB" altLang="en-US"/>
              <a:t>As angry as a grizzly bear.</a:t>
            </a:r>
            <a:endParaRPr lang="en-GB" altLang="en-US"/>
          </a:p>
          <a:p>
            <a:r>
              <a:rPr lang="en-GB" altLang="en-US"/>
              <a:t>As hot as a desert.</a:t>
            </a:r>
            <a:endParaRPr lang="en-GB" altLang="en-US"/>
          </a:p>
          <a:p>
            <a:r>
              <a:rPr lang="en-GB" altLang="en-US"/>
              <a:t>As brave as a lion.</a:t>
            </a:r>
            <a:endParaRPr lang="en-GB" altLang="en-US"/>
          </a:p>
          <a:p>
            <a:r>
              <a:rPr lang="en-GB" altLang="en-US"/>
              <a:t>As beautiful as a rainbow.</a:t>
            </a:r>
            <a:endParaRPr lang="en-GB" altLang="en-US"/>
          </a:p>
        </p:txBody>
      </p:sp>
      <p:sp>
        <p:nvSpPr>
          <p:cNvPr id="4" name="Content Placeholder 3"/>
          <p:cNvSpPr>
            <a:spLocks noGrp="1"/>
          </p:cNvSpPr>
          <p:nvPr>
            <p:ph sz="half" idx="2"/>
          </p:nvPr>
        </p:nvSpPr>
        <p:spPr/>
        <p:txBody>
          <a:bodyPr/>
          <a:p>
            <a:r>
              <a:rPr lang="en-GB" altLang="en-US"/>
              <a:t>Swims like a fish.</a:t>
            </a:r>
            <a:endParaRPr lang="en-GB" altLang="en-US"/>
          </a:p>
          <a:p>
            <a:r>
              <a:rPr lang="en-GB" altLang="en-US"/>
              <a:t>Runs like the wind.</a:t>
            </a:r>
            <a:endParaRPr lang="en-GB" altLang="en-US"/>
          </a:p>
          <a:p>
            <a:r>
              <a:rPr lang="en-GB" altLang="en-US"/>
              <a:t>Sparkled like diamonds.</a:t>
            </a:r>
            <a:endParaRPr lang="en-GB" altLang="en-US"/>
          </a:p>
          <a:p>
            <a:r>
              <a:rPr lang="en-GB" altLang="en-US"/>
              <a:t>Climbs like a monkey.</a:t>
            </a:r>
            <a:endParaRPr lang="en-GB" altLang="en-US"/>
          </a:p>
          <a:p>
            <a:r>
              <a:rPr lang="en-GB" altLang="en-US"/>
              <a:t>Sings like an angel.</a:t>
            </a:r>
            <a:endParaRPr lang="en-GB" altLang="en-US"/>
          </a:p>
          <a:p>
            <a:r>
              <a:rPr lang="en-GB" altLang="en-US"/>
              <a:t>Smells like a flower.</a:t>
            </a:r>
            <a:endParaRPr lang="en-GB" altLang="en-US"/>
          </a:p>
          <a:p>
            <a:r>
              <a:rPr lang="en-GB" altLang="en-US"/>
              <a:t>Chattered like monkeys.</a:t>
            </a:r>
            <a:endParaRPr lang="en-GB" altLang="en-US"/>
          </a:p>
          <a:p>
            <a:r>
              <a:rPr lang="en-GB" altLang="en-US"/>
              <a:t>Laughs like a hyena.</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scene3d>
              <a:camera prst="orthographicFront"/>
              <a:lightRig rig="threePt" dir="t"/>
            </a:scene3d>
          </a:bodyPr>
          <a:p>
            <a:r>
              <a:rPr lang="en-GB" altLang="en-US">
                <a:solidFill>
                  <a:srgbClr val="00B0F0"/>
                </a:solidFill>
                <a:effectLst>
                  <a:outerShdw blurRad="38100" dist="25400" dir="5400000" algn="ctr" rotWithShape="0">
                    <a:srgbClr val="6E747A">
                      <a:alpha val="43000"/>
                    </a:srgbClr>
                  </a:outerShdw>
                </a:effectLst>
              </a:rPr>
              <a:t>Similes - Put the following similes into sentences.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p:txBody>
          <a:bodyPr/>
          <a:p>
            <a:r>
              <a:rPr lang="en-GB" altLang="en-US"/>
              <a:t>Floated like a cloud.</a:t>
            </a:r>
            <a:endParaRPr lang="en-GB" altLang="en-US"/>
          </a:p>
          <a:p>
            <a:r>
              <a:rPr lang="en-GB" altLang="en-US"/>
              <a:t>Hungry as a bear.</a:t>
            </a:r>
            <a:endParaRPr lang="en-GB" altLang="en-US"/>
          </a:p>
          <a:p>
            <a:r>
              <a:rPr lang="en-GB" altLang="en-US"/>
              <a:t>Eats like a pig.</a:t>
            </a:r>
            <a:endParaRPr lang="en-GB" altLang="en-US"/>
          </a:p>
          <a:p>
            <a:r>
              <a:rPr lang="en-GB" altLang="en-US"/>
              <a:t>As white as snow.</a:t>
            </a:r>
            <a:endParaRPr lang="en-GB" altLang="en-US"/>
          </a:p>
          <a:p>
            <a:r>
              <a:rPr lang="en-GB" altLang="en-US"/>
              <a:t>As blind as a bat.</a:t>
            </a:r>
            <a:endParaRPr lang="en-GB" altLang="en-US"/>
          </a:p>
          <a:p>
            <a:r>
              <a:rPr lang="en-GB" altLang="en-US"/>
              <a:t>As cute as a kitten.</a:t>
            </a:r>
            <a:endParaRPr lang="en-GB" altLang="en-US"/>
          </a:p>
          <a:p>
            <a:r>
              <a:rPr lang="en-GB" altLang="en-US"/>
              <a:t>Runs like a scared bunny.</a:t>
            </a:r>
            <a:endParaRPr lang="en-GB" altLang="en-US"/>
          </a:p>
          <a:p>
            <a:r>
              <a:rPr lang="en-GB" altLang="en-US"/>
              <a:t>Shines like diamonds.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00B0F0"/>
                </a:solidFill>
                <a:effectLst>
                  <a:outerShdw blurRad="38100" dist="25400" dir="5400000" algn="ctr" rotWithShape="0">
                    <a:srgbClr val="6E747A">
                      <a:alpha val="43000"/>
                    </a:srgbClr>
                  </a:outerShdw>
                </a:effectLst>
              </a:rPr>
              <a:t>Similes - Complete the sentences.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p:txBody>
          <a:bodyPr/>
          <a:p>
            <a:r>
              <a:rPr lang="en-GB" altLang="en-US"/>
              <a:t>The wind howled like</a:t>
            </a:r>
            <a:endParaRPr lang="en-GB" altLang="en-US"/>
          </a:p>
          <a:p>
            <a:r>
              <a:rPr lang="en-GB" altLang="en-US"/>
              <a:t>The man was as tall as</a:t>
            </a:r>
            <a:endParaRPr lang="en-GB" altLang="en-US"/>
          </a:p>
          <a:p>
            <a:r>
              <a:rPr lang="en-GB" altLang="en-US"/>
              <a:t>The bag was as heavy as</a:t>
            </a:r>
            <a:endParaRPr lang="en-GB" altLang="en-US"/>
          </a:p>
          <a:p>
            <a:r>
              <a:rPr lang="en-GB" altLang="en-US"/>
              <a:t>The moon was as bright as</a:t>
            </a:r>
            <a:endParaRPr lang="en-GB" altLang="en-US"/>
          </a:p>
          <a:p>
            <a:r>
              <a:rPr lang="en-GB" altLang="en-US"/>
              <a:t>The grass crunched like</a:t>
            </a:r>
            <a:endParaRPr lang="en-GB" altLang="en-US"/>
          </a:p>
          <a:p>
            <a:r>
              <a:rPr lang="en-GB" altLang="en-US"/>
              <a:t>The cushion was soft like</a:t>
            </a:r>
            <a:endParaRPr lang="en-GB" altLang="en-US"/>
          </a:p>
          <a:p>
            <a:r>
              <a:rPr lang="en-GB" altLang="en-US"/>
              <a:t>The moon glowed like</a:t>
            </a:r>
            <a:endParaRPr lang="en-GB" altLang="en-US"/>
          </a:p>
          <a:p>
            <a:r>
              <a:rPr lang="en-GB" altLang="en-US"/>
              <a:t>Snow topped the mountain like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scene3d>
              <a:camera prst="orthographicFront"/>
              <a:lightRig rig="threePt" dir="t"/>
            </a:scene3d>
          </a:bodyPr>
          <a:p>
            <a:r>
              <a:rPr lang="en-GB" altLang="en-US">
                <a:solidFill>
                  <a:srgbClr val="00B0F0"/>
                </a:solidFill>
                <a:effectLst>
                  <a:outerShdw blurRad="38100" dist="25400" dir="5400000" algn="ctr" rotWithShape="0">
                    <a:srgbClr val="6E747A">
                      <a:alpha val="43000"/>
                    </a:srgbClr>
                  </a:outerShdw>
                </a:effectLst>
              </a:rPr>
              <a:t>Similes - Create your own similes using ‘like’ or ‘as’.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p:txBody>
          <a:bodyPr/>
          <a:p>
            <a:r>
              <a:rPr lang="en-GB" altLang="en-US"/>
              <a:t>Compare the road to something hot.</a:t>
            </a:r>
            <a:endParaRPr lang="en-GB" altLang="en-US"/>
          </a:p>
          <a:p>
            <a:r>
              <a:rPr lang="en-GB" altLang="en-US"/>
              <a:t>Compare a test to something easy.</a:t>
            </a:r>
            <a:endParaRPr lang="en-GB" altLang="en-US"/>
          </a:p>
          <a:p>
            <a:r>
              <a:rPr lang="en-GB" altLang="en-US"/>
              <a:t>Compare a day to something long.</a:t>
            </a:r>
            <a:endParaRPr lang="en-GB" altLang="en-US"/>
          </a:p>
          <a:p>
            <a:r>
              <a:rPr lang="en-GB" altLang="en-US"/>
              <a:t>Compare someone’s feet to something smelly.</a:t>
            </a:r>
            <a:endParaRPr lang="en-GB" altLang="en-US"/>
          </a:p>
        </p:txBody>
      </p:sp>
      <p:sp>
        <p:nvSpPr>
          <p:cNvPr id="4" name="Content Placeholder 3"/>
          <p:cNvSpPr>
            <a:spLocks noGrp="1"/>
          </p:cNvSpPr>
          <p:nvPr>
            <p:ph sz="half" idx="2"/>
          </p:nvPr>
        </p:nvSpPr>
        <p:spPr/>
        <p:txBody>
          <a:bodyPr/>
          <a:p>
            <a:r>
              <a:rPr lang="en-GB" altLang="en-US"/>
              <a:t>Compare the sky to something scary.</a:t>
            </a:r>
            <a:endParaRPr lang="en-GB" altLang="en-US"/>
          </a:p>
          <a:p>
            <a:r>
              <a:rPr lang="en-GB" altLang="en-US"/>
              <a:t>Compare a house to something tiny.</a:t>
            </a:r>
            <a:endParaRPr lang="en-GB" altLang="en-US"/>
          </a:p>
          <a:p>
            <a:r>
              <a:rPr lang="en-GB" altLang="en-US"/>
              <a:t>Compare a dog to something silly.</a:t>
            </a:r>
            <a:endParaRPr lang="en-GB" altLang="en-US"/>
          </a:p>
          <a:p>
            <a:r>
              <a:rPr lang="en-GB" altLang="en-US"/>
              <a:t>Compare a friend to something beautiful.</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F0"/>
                </a:solidFill>
                <a:effectLst>
                  <a:outerShdw blurRad="38100" dist="25400" dir="5400000" algn="ctr" rotWithShape="0">
                    <a:srgbClr val="6E747A">
                      <a:alpha val="43000"/>
                    </a:srgbClr>
                  </a:outerShdw>
                </a:effectLst>
              </a:rPr>
              <a:t>Similes - Add similes to make these sentences more interesting.</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p:txBody>
          <a:bodyPr/>
          <a:p>
            <a:r>
              <a:rPr lang="en-GB" altLang="en-US"/>
              <a:t>The train was slow.</a:t>
            </a:r>
            <a:endParaRPr lang="en-GB" altLang="en-US"/>
          </a:p>
          <a:p>
            <a:r>
              <a:rPr lang="en-GB" altLang="en-US"/>
              <a:t>The dog was howling.</a:t>
            </a:r>
            <a:endParaRPr lang="en-GB" altLang="en-US"/>
          </a:p>
          <a:p>
            <a:r>
              <a:rPr lang="en-GB" altLang="en-US"/>
              <a:t>The music was loud.</a:t>
            </a:r>
            <a:endParaRPr lang="en-GB" altLang="en-US"/>
          </a:p>
          <a:p>
            <a:r>
              <a:rPr lang="en-GB" altLang="en-US"/>
              <a:t>The grass is green.</a:t>
            </a:r>
            <a:endParaRPr lang="en-GB" altLang="en-US"/>
          </a:p>
          <a:p>
            <a:r>
              <a:rPr lang="en-GB" altLang="en-US"/>
              <a:t>The girl was angry.</a:t>
            </a:r>
            <a:endParaRPr lang="en-GB" altLang="en-US"/>
          </a:p>
          <a:p>
            <a:pPr marL="0" indent="0">
              <a:buNone/>
            </a:pPr>
            <a:endParaRPr lang="en-GB" altLang="en-US"/>
          </a:p>
        </p:txBody>
      </p:sp>
      <p:sp>
        <p:nvSpPr>
          <p:cNvPr id="4" name="Content Placeholder 3"/>
          <p:cNvSpPr>
            <a:spLocks noGrp="1"/>
          </p:cNvSpPr>
          <p:nvPr>
            <p:ph sz="half" idx="2"/>
          </p:nvPr>
        </p:nvSpPr>
        <p:spPr/>
        <p:txBody>
          <a:bodyPr/>
          <a:p>
            <a:r>
              <a:rPr lang="en-GB" altLang="en-US"/>
              <a:t>The garden was beautiful.</a:t>
            </a:r>
            <a:endParaRPr lang="en-GB" altLang="en-US"/>
          </a:p>
          <a:p>
            <a:r>
              <a:rPr lang="en-GB" altLang="en-US"/>
              <a:t>The children laughed.</a:t>
            </a:r>
            <a:endParaRPr lang="en-GB" altLang="en-US"/>
          </a:p>
          <a:p>
            <a:r>
              <a:rPr lang="en-GB" altLang="en-US"/>
              <a:t>The car raced along the road.</a:t>
            </a:r>
            <a:endParaRPr lang="en-GB" altLang="en-US"/>
          </a:p>
          <a:p>
            <a:r>
              <a:rPr lang="en-GB" altLang="en-US"/>
              <a:t>The sun shone brightly.</a:t>
            </a:r>
            <a:endParaRPr lang="en-GB" altLang="en-US"/>
          </a:p>
          <a:p>
            <a:r>
              <a:rPr lang="en-GB" altLang="en-US"/>
              <a:t>Snow fell on the field.</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solidFill>
                  <a:srgbClr val="00B0F0"/>
                </a:solidFill>
                <a:effectLst>
                  <a:outerShdw blurRad="38100" dist="25400" dir="5400000" algn="ctr" rotWithShape="0">
                    <a:srgbClr val="6E747A">
                      <a:alpha val="43000"/>
                    </a:srgbClr>
                  </a:outerShdw>
                </a:effectLst>
              </a:rPr>
              <a:t>Similes - Create similes for these pictures.</a:t>
            </a:r>
            <a:endParaRPr lang="en-GB" altLang="en-US">
              <a:solidFill>
                <a:srgbClr val="00B0F0"/>
              </a:solidFill>
              <a:effectLst>
                <a:outerShdw blurRad="38100" dist="25400" dir="5400000" algn="ctr" rotWithShape="0">
                  <a:srgbClr val="6E747A">
                    <a:alpha val="43000"/>
                  </a:srgbClr>
                </a:outerShdw>
              </a:effectLst>
            </a:endParaRPr>
          </a:p>
        </p:txBody>
      </p:sp>
      <p:pic>
        <p:nvPicPr>
          <p:cNvPr id="5" name="Content Placeholder 4"/>
          <p:cNvPicPr>
            <a:picLocks noChangeAspect="1"/>
          </p:cNvPicPr>
          <p:nvPr>
            <p:ph sz="half" idx="1"/>
          </p:nvPr>
        </p:nvPicPr>
        <p:blipFill>
          <a:blip r:embed="rId1"/>
          <a:stretch>
            <a:fillRect/>
          </a:stretch>
        </p:blipFill>
        <p:spPr>
          <a:xfrm>
            <a:off x="331470" y="1793240"/>
            <a:ext cx="4421505" cy="2037080"/>
          </a:xfrm>
          <a:prstGeom prst="rect">
            <a:avLst/>
          </a:prstGeom>
        </p:spPr>
      </p:pic>
      <p:pic>
        <p:nvPicPr>
          <p:cNvPr id="6" name="Content Placeholder 5"/>
          <p:cNvPicPr>
            <a:picLocks noChangeAspect="1"/>
          </p:cNvPicPr>
          <p:nvPr>
            <p:ph sz="half" idx="2"/>
          </p:nvPr>
        </p:nvPicPr>
        <p:blipFill>
          <a:blip r:embed="rId2"/>
          <a:stretch>
            <a:fillRect/>
          </a:stretch>
        </p:blipFill>
        <p:spPr>
          <a:xfrm>
            <a:off x="560070" y="4020185"/>
            <a:ext cx="3037840" cy="2406650"/>
          </a:xfrm>
          <a:prstGeom prst="rect">
            <a:avLst/>
          </a:prstGeom>
        </p:spPr>
      </p:pic>
      <p:pic>
        <p:nvPicPr>
          <p:cNvPr id="7" name="Picture 6"/>
          <p:cNvPicPr>
            <a:picLocks noChangeAspect="1"/>
          </p:cNvPicPr>
          <p:nvPr/>
        </p:nvPicPr>
        <p:blipFill>
          <a:blip r:embed="rId3"/>
          <a:stretch>
            <a:fillRect/>
          </a:stretch>
        </p:blipFill>
        <p:spPr>
          <a:xfrm>
            <a:off x="8474075" y="1691005"/>
            <a:ext cx="3230880" cy="3167380"/>
          </a:xfrm>
          <a:prstGeom prst="rect">
            <a:avLst/>
          </a:prstGeom>
        </p:spPr>
      </p:pic>
      <p:pic>
        <p:nvPicPr>
          <p:cNvPr id="8" name="Picture 7"/>
          <p:cNvPicPr>
            <a:picLocks noChangeAspect="1"/>
          </p:cNvPicPr>
          <p:nvPr/>
        </p:nvPicPr>
        <p:blipFill>
          <a:blip r:embed="rId4"/>
          <a:stretch>
            <a:fillRect/>
          </a:stretch>
        </p:blipFill>
        <p:spPr>
          <a:xfrm>
            <a:off x="5454015" y="1464945"/>
            <a:ext cx="2320290" cy="2555240"/>
          </a:xfrm>
          <a:prstGeom prst="rect">
            <a:avLst/>
          </a:prstGeom>
        </p:spPr>
      </p:pic>
      <p:pic>
        <p:nvPicPr>
          <p:cNvPr id="9" name="Picture 8"/>
          <p:cNvPicPr>
            <a:picLocks noChangeAspect="1"/>
          </p:cNvPicPr>
          <p:nvPr/>
        </p:nvPicPr>
        <p:blipFill>
          <a:blip r:embed="rId5"/>
          <a:stretch>
            <a:fillRect/>
          </a:stretch>
        </p:blipFill>
        <p:spPr>
          <a:xfrm>
            <a:off x="5728335" y="4245610"/>
            <a:ext cx="1771015" cy="24650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03200"/>
            <a:ext cx="10515600" cy="949960"/>
          </a:xfrm>
        </p:spPr>
        <p:txBody>
          <a:bodyPr/>
          <a:p>
            <a:r>
              <a:rPr lang="en-GB" altLang="en-US" sz="3200">
                <a:solidFill>
                  <a:srgbClr val="00B0F0"/>
                </a:solidFill>
                <a:effectLst>
                  <a:outerShdw blurRad="38100" dist="25400" dir="5400000" algn="ctr" rotWithShape="0">
                    <a:srgbClr val="6E747A">
                      <a:alpha val="43000"/>
                    </a:srgbClr>
                  </a:outerShdw>
                </a:effectLst>
              </a:rPr>
              <a:t>Similes - Describe a person using similes.</a:t>
            </a:r>
            <a:endParaRPr lang="en-GB" altLang="en-US" sz="3200">
              <a:solidFill>
                <a:srgbClr val="00B0F0"/>
              </a:solidFill>
              <a:effectLst>
                <a:outerShdw blurRad="38100" dist="25400" dir="5400000" algn="ctr" rotWithShape="0">
                  <a:srgbClr val="6E747A">
                    <a:alpha val="43000"/>
                  </a:srgbClr>
                </a:outerShdw>
              </a:effectLst>
            </a:endParaRPr>
          </a:p>
        </p:txBody>
      </p:sp>
      <p:pic>
        <p:nvPicPr>
          <p:cNvPr id="5" name="Content Placeholder 4"/>
          <p:cNvPicPr>
            <a:picLocks noChangeAspect="1"/>
          </p:cNvPicPr>
          <p:nvPr>
            <p:ph idx="1"/>
          </p:nvPr>
        </p:nvPicPr>
        <p:blipFill>
          <a:blip r:embed="rId1"/>
          <a:stretch>
            <a:fillRect/>
          </a:stretch>
        </p:blipFill>
        <p:spPr>
          <a:xfrm>
            <a:off x="3356610" y="826770"/>
            <a:ext cx="5194300" cy="6020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sz="3555">
                <a:solidFill>
                  <a:srgbClr val="00B0F0"/>
                </a:solidFill>
                <a:effectLst>
                  <a:outerShdw blurRad="38100" dist="25400" dir="5400000" algn="ctr" rotWithShape="0">
                    <a:srgbClr val="6E747A">
                      <a:alpha val="43000"/>
                    </a:srgbClr>
                  </a:outerShdw>
                </a:effectLst>
              </a:rPr>
              <a:t>Similes - Create a descriptive poem about your pet using similes. If you don’t have a pet, choose an animal to write about. Example below.</a:t>
            </a:r>
            <a:endParaRPr lang="en-GB" altLang="en-US" sz="3555">
              <a:solidFill>
                <a:srgbClr val="00B0F0"/>
              </a:solidFill>
              <a:effectLst>
                <a:outerShdw blurRad="38100" dist="25400" dir="5400000" algn="ctr" rotWithShape="0">
                  <a:srgbClr val="6E747A">
                    <a:alpha val="43000"/>
                  </a:srgbClr>
                </a:outerShdw>
              </a:effectLst>
            </a:endParaRPr>
          </a:p>
        </p:txBody>
      </p:sp>
      <p:pic>
        <p:nvPicPr>
          <p:cNvPr id="4" name="Content Placeholder 3"/>
          <p:cNvPicPr>
            <a:picLocks noChangeAspect="1"/>
          </p:cNvPicPr>
          <p:nvPr>
            <p:ph idx="1"/>
          </p:nvPr>
        </p:nvPicPr>
        <p:blipFill>
          <a:blip r:embed="rId1"/>
          <a:stretch>
            <a:fillRect/>
          </a:stretch>
        </p:blipFill>
        <p:spPr>
          <a:xfrm>
            <a:off x="3835400" y="1691005"/>
            <a:ext cx="4521835" cy="49606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F0"/>
                </a:solidFill>
                <a:effectLst>
                  <a:outerShdw blurRad="38100" dist="25400" dir="5400000" algn="ctr" rotWithShape="0">
                    <a:srgbClr val="6E747A">
                      <a:alpha val="43000"/>
                    </a:srgbClr>
                  </a:outerShdw>
                </a:effectLst>
              </a:rPr>
              <a:t>Similes - Make the following sentences more interesting by using similes.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a:xfrm>
            <a:off x="838200" y="2251710"/>
            <a:ext cx="10515600" cy="3378200"/>
          </a:xfrm>
        </p:spPr>
        <p:txBody>
          <a:bodyPr/>
          <a:p>
            <a:r>
              <a:rPr lang="en-GB" altLang="en-US"/>
              <a:t>The snow is a white blanket.</a:t>
            </a:r>
            <a:endParaRPr lang="en-GB" altLang="en-US"/>
          </a:p>
          <a:p>
            <a:r>
              <a:rPr lang="en-GB" altLang="en-US"/>
              <a:t>She is a lazy toad.</a:t>
            </a:r>
            <a:endParaRPr lang="en-GB" altLang="en-US"/>
          </a:p>
          <a:p>
            <a:r>
              <a:rPr lang="en-GB" altLang="en-US"/>
              <a:t>He is a shining star.</a:t>
            </a:r>
            <a:endParaRPr lang="en-GB" altLang="en-US"/>
          </a:p>
          <a:p>
            <a:r>
              <a:rPr lang="en-GB" altLang="en-US"/>
              <a:t>She is an angel.</a:t>
            </a:r>
            <a:endParaRPr lang="en-GB" altLang="en-US"/>
          </a:p>
          <a:p>
            <a:r>
              <a:rPr lang="en-GB" altLang="en-US"/>
              <a:t>The house is a monster.</a:t>
            </a:r>
            <a:endParaRPr lang="en-GB" altLang="en-US"/>
          </a:p>
          <a:p>
            <a:r>
              <a:rPr lang="en-GB" altLang="en-US"/>
              <a:t>He was a brave lion.</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00B0F0"/>
                </a:solidFill>
                <a:effectLst>
                  <a:outerShdw blurRad="38100" dist="25400" dir="5400000" algn="ctr" rotWithShape="0">
                    <a:srgbClr val="6E747A">
                      <a:alpha val="43000"/>
                    </a:srgbClr>
                  </a:outerShdw>
                </a:effectLst>
              </a:rPr>
              <a:t>Similes - Can you spot the similes?</a:t>
            </a:r>
            <a:endParaRPr lang="en-GB" altLang="en-US">
              <a:solidFill>
                <a:srgbClr val="00B0F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It was the last day of school and my heart was beating like a drum - I couldn’t wait for that final bell to ring. I finally would be released from this prison and felt like a dog being set free from a cage for the first time. This summer was going to be one to remember. I would be travelling up north to my family’s cottage with my dad - we had planned to spend two full weeks there - it is my favourite place. The wildlife of birds are like nature’s orchestra and I love to listen to their songs. I love feeling the sun melt into my skin like wax from a candle when it’s heated. Summer is my playground and I can’t wait for it to begin.</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7030A0"/>
                </a:solidFill>
                <a:effectLst>
                  <a:outerShdw blurRad="38100" dist="19050" dir="2700000" algn="tl" rotWithShape="0">
                    <a:schemeClr val="dk1">
                      <a:alpha val="40000"/>
                    </a:schemeClr>
                  </a:outerShdw>
                </a:effectLst>
              </a:rPr>
              <a:t>Metaphors - Comparing two things without using ‘like’ or ‘as’. States one thing is another thing.</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normAutofit lnSpcReduction="20000"/>
          </a:bodyPr>
          <a:p>
            <a:r>
              <a:rPr lang="en-GB" altLang="en-US"/>
              <a:t>My dad is a teddy bear.</a:t>
            </a:r>
            <a:endParaRPr lang="en-GB" altLang="en-US"/>
          </a:p>
          <a:p>
            <a:r>
              <a:rPr lang="en-GB" altLang="en-US"/>
              <a:t>My mum is an angel.</a:t>
            </a:r>
            <a:endParaRPr lang="en-GB" altLang="en-US"/>
          </a:p>
          <a:p>
            <a:r>
              <a:rPr lang="en-GB" altLang="en-US"/>
              <a:t>Chocolate is heaven in a wrapper.</a:t>
            </a:r>
            <a:endParaRPr lang="en-GB" altLang="en-US"/>
          </a:p>
          <a:p>
            <a:r>
              <a:rPr lang="en-GB" altLang="en-US"/>
              <a:t>The classroom was a zoo.</a:t>
            </a:r>
            <a:endParaRPr lang="en-GB" altLang="en-US"/>
          </a:p>
          <a:p>
            <a:r>
              <a:rPr lang="en-GB" altLang="en-US"/>
              <a:t>Her eyes were glistening jewels.</a:t>
            </a:r>
            <a:endParaRPr lang="en-GB" altLang="en-US"/>
          </a:p>
          <a:p>
            <a:r>
              <a:rPr lang="en-GB" altLang="en-US"/>
              <a:t>Time is a thief.</a:t>
            </a:r>
            <a:endParaRPr lang="en-GB" altLang="en-US"/>
          </a:p>
          <a:p>
            <a:r>
              <a:rPr lang="en-GB" altLang="en-US"/>
              <a:t>The thunder was a mighty lion.</a:t>
            </a:r>
            <a:endParaRPr lang="en-GB" altLang="en-US"/>
          </a:p>
          <a:p>
            <a:r>
              <a:rPr lang="en-GB" altLang="en-US"/>
              <a:t>The sun was a gleaming pearl.</a:t>
            </a:r>
            <a:endParaRPr lang="en-GB" altLang="en-US"/>
          </a:p>
          <a:p>
            <a:r>
              <a:rPr lang="en-GB" altLang="en-US"/>
              <a:t>My sister is the devil.</a:t>
            </a:r>
            <a:endParaRPr lang="en-GB" altLang="en-US"/>
          </a:p>
          <a:p>
            <a:r>
              <a:rPr lang="en-GB" altLang="en-US"/>
              <a:t>My brother is a grizzly bear.</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7030A0"/>
                </a:solidFill>
                <a:effectLst>
                  <a:outerShdw blurRad="38100" dist="19050" dir="2700000" algn="tl" rotWithShape="0">
                    <a:schemeClr val="dk1">
                      <a:alpha val="40000"/>
                    </a:schemeClr>
                  </a:outerShdw>
                </a:effectLst>
              </a:rPr>
              <a:t>Metaphors - Write your own metaphors.</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838200" y="2535555"/>
            <a:ext cx="10515600" cy="2322830"/>
          </a:xfrm>
        </p:spPr>
        <p:txBody>
          <a:bodyPr/>
          <a:p>
            <a:r>
              <a:rPr lang="en-GB" altLang="en-US"/>
              <a:t>My class is</a:t>
            </a:r>
            <a:endParaRPr lang="en-GB" altLang="en-US"/>
          </a:p>
          <a:p>
            <a:r>
              <a:rPr lang="en-GB" altLang="en-US"/>
              <a:t>My friend is</a:t>
            </a:r>
            <a:endParaRPr lang="en-GB" altLang="en-US"/>
          </a:p>
          <a:p>
            <a:r>
              <a:rPr lang="en-GB" altLang="en-US"/>
              <a:t>Homework is</a:t>
            </a:r>
            <a:endParaRPr lang="en-GB" altLang="en-US"/>
          </a:p>
          <a:p>
            <a:r>
              <a:rPr lang="en-GB" altLang="en-US"/>
              <a:t>My bedroom is.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7030A0"/>
                </a:solidFill>
                <a:effectLst>
                  <a:outerShdw blurRad="38100" dist="19050" dir="2700000" algn="tl" rotWithShape="0">
                    <a:schemeClr val="dk1">
                      <a:alpha val="40000"/>
                    </a:schemeClr>
                  </a:outerShdw>
                </a:effectLst>
              </a:rPr>
              <a:t>Metaphors - Write a metaphor using each pair of words.</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838200" y="2332990"/>
            <a:ext cx="10515600" cy="3357245"/>
          </a:xfrm>
        </p:spPr>
        <p:txBody>
          <a:bodyPr/>
          <a:p>
            <a:r>
              <a:rPr lang="en-GB" altLang="en-US"/>
              <a:t>heart rainbow</a:t>
            </a:r>
            <a:endParaRPr lang="en-GB" altLang="en-US"/>
          </a:p>
          <a:p>
            <a:r>
              <a:rPr lang="en-GB" altLang="en-US"/>
              <a:t>anger fire</a:t>
            </a:r>
            <a:endParaRPr lang="en-GB" altLang="en-US"/>
          </a:p>
          <a:p>
            <a:r>
              <a:rPr lang="en-GB" altLang="en-US"/>
              <a:t>fast computer</a:t>
            </a:r>
            <a:endParaRPr lang="en-GB" altLang="en-US"/>
          </a:p>
          <a:p>
            <a:r>
              <a:rPr lang="en-GB" altLang="en-US"/>
              <a:t>red cherry</a:t>
            </a:r>
            <a:endParaRPr lang="en-GB" altLang="en-US"/>
          </a:p>
          <a:p>
            <a:r>
              <a:rPr lang="en-GB" altLang="en-US"/>
              <a:t>delicate snowflake</a:t>
            </a:r>
            <a:endParaRPr lang="en-GB" altLang="en-US"/>
          </a:p>
          <a:p>
            <a:r>
              <a:rPr lang="en-GB" altLang="en-US"/>
              <a:t>sour lemon</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7030A0"/>
                </a:solidFill>
                <a:effectLst>
                  <a:outerShdw blurRad="38100" dist="19050" dir="2700000" algn="tl" rotWithShape="0">
                    <a:schemeClr val="dk1">
                      <a:alpha val="40000"/>
                    </a:schemeClr>
                  </a:outerShdw>
                </a:effectLst>
              </a:rPr>
              <a:t>Metaphors - Create your own.</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838200" y="2118995"/>
            <a:ext cx="10515600" cy="3449320"/>
          </a:xfrm>
        </p:spPr>
        <p:txBody>
          <a:bodyPr/>
          <a:p>
            <a:r>
              <a:rPr lang="en-GB" altLang="en-US"/>
              <a:t>Compare someone’s bedroom to something messy.</a:t>
            </a:r>
            <a:endParaRPr lang="en-GB" altLang="en-US"/>
          </a:p>
          <a:p>
            <a:r>
              <a:rPr lang="en-GB" altLang="en-US"/>
              <a:t>Compare a storm to something scary.</a:t>
            </a:r>
            <a:endParaRPr lang="en-GB" altLang="en-US"/>
          </a:p>
          <a:p>
            <a:r>
              <a:rPr lang="en-GB" altLang="en-US"/>
              <a:t>Compare Santa’s hair to something white.</a:t>
            </a:r>
            <a:endParaRPr lang="en-GB" altLang="en-US"/>
          </a:p>
          <a:p>
            <a:r>
              <a:rPr lang="en-GB" altLang="en-US"/>
              <a:t>Compare your mum to something gentle.</a:t>
            </a:r>
            <a:endParaRPr lang="en-GB" altLang="en-US"/>
          </a:p>
          <a:p>
            <a:r>
              <a:rPr lang="en-GB" altLang="en-US"/>
              <a:t>Compare a house to something big.</a:t>
            </a:r>
            <a:endParaRPr lang="en-GB" altLang="en-US"/>
          </a:p>
          <a:p>
            <a:r>
              <a:rPr lang="en-GB" altLang="en-US"/>
              <a:t>Compare the road to something cold.</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scene3d>
              <a:camera prst="orthographicFront"/>
              <a:lightRig rig="threePt" dir="t"/>
            </a:scene3d>
          </a:bodyPr>
          <a:p>
            <a:r>
              <a:rPr lang="en-GB" altLang="en-US">
                <a:solidFill>
                  <a:srgbClr val="7030A0"/>
                </a:solidFill>
                <a:effectLst>
                  <a:outerShdw blurRad="38100" dist="19050" dir="2700000" algn="tl" rotWithShape="0">
                    <a:schemeClr val="dk1">
                      <a:alpha val="40000"/>
                    </a:schemeClr>
                  </a:outerShdw>
                </a:effectLst>
              </a:rPr>
              <a:t>Metaphors - Change the similes to metaphors.</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He swam as gracefully as a dolphin.</a:t>
            </a:r>
            <a:endParaRPr lang="en-GB" altLang="en-US"/>
          </a:p>
          <a:p>
            <a:r>
              <a:rPr lang="en-GB" altLang="en-US"/>
              <a:t>Clouds are white like newborn lambs.</a:t>
            </a:r>
            <a:endParaRPr lang="en-GB" altLang="en-US"/>
          </a:p>
          <a:p>
            <a:r>
              <a:rPr lang="en-GB" altLang="en-US"/>
              <a:t>This coffee shop is like an ice box.</a:t>
            </a:r>
            <a:endParaRPr lang="en-GB" altLang="en-US"/>
          </a:p>
          <a:p>
            <a:r>
              <a:rPr lang="en-GB" altLang="en-US"/>
              <a:t>My hair is black like the night-time sky.</a:t>
            </a:r>
            <a:endParaRPr lang="en-GB" altLang="en-US"/>
          </a:p>
          <a:p>
            <a:r>
              <a:rPr lang="en-GB" altLang="en-US"/>
              <a:t>I move as fast as a cheetah in the desert.</a:t>
            </a:r>
            <a:endParaRPr lang="en-GB" altLang="en-US"/>
          </a:p>
          <a:p>
            <a:r>
              <a:rPr lang="en-GB" altLang="en-US"/>
              <a:t>He is like a shining star.</a:t>
            </a:r>
            <a:endParaRPr lang="en-GB" altLang="en-US"/>
          </a:p>
          <a:p>
            <a:r>
              <a:rPr lang="en-GB" altLang="en-US"/>
              <a:t>She is as busy as a bee.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7030A0"/>
                </a:solidFill>
                <a:effectLst>
                  <a:outerShdw blurRad="38100" dist="19050" dir="2700000" algn="tl" rotWithShape="0">
                    <a:schemeClr val="dk1">
                      <a:alpha val="40000"/>
                    </a:schemeClr>
                  </a:outerShdw>
                </a:effectLst>
              </a:rPr>
              <a:t>Metaphors - Write metaphors about the pictures.</a:t>
            </a:r>
            <a:endParaRPr lang="en-GB" altLang="en-US">
              <a:solidFill>
                <a:srgbClr val="7030A0"/>
              </a:solidFill>
              <a:effectLst>
                <a:outerShdw blurRad="38100" dist="19050" dir="2700000" algn="tl" rotWithShape="0">
                  <a:schemeClr val="dk1">
                    <a:alpha val="40000"/>
                  </a:schemeClr>
                </a:outerShdw>
              </a:effectLst>
            </a:endParaRPr>
          </a:p>
        </p:txBody>
      </p:sp>
      <p:pic>
        <p:nvPicPr>
          <p:cNvPr id="4" name="Content Placeholder 3"/>
          <p:cNvPicPr>
            <a:picLocks noChangeAspect="1"/>
          </p:cNvPicPr>
          <p:nvPr>
            <p:ph sz="half" idx="1"/>
          </p:nvPr>
        </p:nvPicPr>
        <p:blipFill>
          <a:blip r:embed="rId1"/>
          <a:stretch>
            <a:fillRect/>
          </a:stretch>
        </p:blipFill>
        <p:spPr>
          <a:xfrm>
            <a:off x="621665" y="1691005"/>
            <a:ext cx="2529840" cy="3185160"/>
          </a:xfrm>
          <a:prstGeom prst="rect">
            <a:avLst/>
          </a:prstGeom>
        </p:spPr>
      </p:pic>
      <p:pic>
        <p:nvPicPr>
          <p:cNvPr id="5" name="Content Placeholder 4"/>
          <p:cNvPicPr>
            <a:picLocks noChangeAspect="1"/>
          </p:cNvPicPr>
          <p:nvPr>
            <p:ph sz="half" idx="2"/>
          </p:nvPr>
        </p:nvPicPr>
        <p:blipFill>
          <a:blip r:embed="rId2"/>
          <a:stretch>
            <a:fillRect/>
          </a:stretch>
        </p:blipFill>
        <p:spPr>
          <a:xfrm>
            <a:off x="7741285" y="1584325"/>
            <a:ext cx="3686810" cy="3205480"/>
          </a:xfrm>
          <a:prstGeom prst="rect">
            <a:avLst/>
          </a:prstGeom>
        </p:spPr>
      </p:pic>
      <p:pic>
        <p:nvPicPr>
          <p:cNvPr id="6" name="Picture 5"/>
          <p:cNvPicPr>
            <a:picLocks noChangeAspect="1"/>
          </p:cNvPicPr>
          <p:nvPr/>
        </p:nvPicPr>
        <p:blipFill>
          <a:blip r:embed="rId3"/>
          <a:stretch>
            <a:fillRect/>
          </a:stretch>
        </p:blipFill>
        <p:spPr>
          <a:xfrm>
            <a:off x="3397250" y="1811655"/>
            <a:ext cx="4098290" cy="2751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7030A0"/>
                </a:solidFill>
                <a:effectLst>
                  <a:outerShdw blurRad="38100" dist="19050" dir="2700000" algn="tl" rotWithShape="0">
                    <a:schemeClr val="dk1">
                      <a:alpha val="40000"/>
                    </a:schemeClr>
                  </a:outerShdw>
                </a:effectLst>
              </a:rPr>
              <a:t>Metaphors - Identify the metaphors.</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sz="half" idx="1"/>
          </p:nvPr>
        </p:nvSpPr>
        <p:spPr>
          <a:xfrm>
            <a:off x="838200" y="2231390"/>
            <a:ext cx="10515600" cy="3235960"/>
          </a:xfrm>
        </p:spPr>
        <p:txBody>
          <a:bodyPr>
            <a:normAutofit/>
          </a:bodyPr>
          <a:p>
            <a:pPr marL="0" indent="0">
              <a:buNone/>
            </a:pPr>
            <a:r>
              <a:rPr lang="en-GB" altLang="en-US"/>
              <a:t>The old tramp sits on a park bench. His eyes are misty goldfish bowls. His fingers are frail brown twigs that will snap if he releases his brown paper bag. His hair is matted straw and his skin is crumpled, dirty parchment, rough sandpaper holding his face together. His clothes are but rags and hang off him like the loose sails of a lost ship. As he sits there he shivers. He is a puppy thrown out in the cold, a broken toy, a lost child amongst strangers. An unwanted, tired, lonely old man.</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7030A0"/>
                </a:solidFill>
                <a:effectLst>
                  <a:outerShdw blurRad="38100" dist="19050" dir="2700000" algn="tl" rotWithShape="0">
                    <a:schemeClr val="dk1">
                      <a:alpha val="40000"/>
                    </a:schemeClr>
                  </a:outerShdw>
                </a:effectLst>
              </a:rPr>
              <a:t>Metaphors</a:t>
            </a:r>
            <a:endParaRPr lang="en-GB" altLang="en-US">
              <a:solidFill>
                <a:srgbClr val="7030A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Create a metaphor for happiness.</a:t>
            </a:r>
            <a:endParaRPr lang="en-GB" altLang="en-US"/>
          </a:p>
          <a:p>
            <a:r>
              <a:rPr lang="en-GB" altLang="en-US"/>
              <a:t>Describe yourself using only metaphors. For example: I am a tornado. My hair is a large bowl of spaghetti. My laugh is a bubbling bottle of champagne.</a:t>
            </a:r>
            <a:endParaRPr lang="en-GB" altLang="en-US"/>
          </a:p>
          <a:p>
            <a:r>
              <a:rPr lang="en-GB" altLang="en-US"/>
              <a:t>Create a metaphor to describe school. Make a list of all your feelings about school</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50"/>
                </a:solidFill>
                <a:effectLst>
                  <a:outerShdw blurRad="38100" dist="19050" dir="2700000" algn="tl" rotWithShape="0">
                    <a:schemeClr val="dk1">
                      <a:alpha val="40000"/>
                    </a:schemeClr>
                  </a:outerShdw>
                </a:effectLst>
              </a:rPr>
              <a:t>Personification - Giving human characteristics to something non-human.</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normAutofit lnSpcReduction="10000"/>
          </a:bodyPr>
          <a:p>
            <a:r>
              <a:rPr lang="en-GB" altLang="en-US"/>
              <a:t>The stairs groaned as we walked on them.</a:t>
            </a:r>
            <a:endParaRPr lang="en-GB" altLang="en-US"/>
          </a:p>
          <a:p>
            <a:r>
              <a:rPr lang="en-GB" altLang="en-US"/>
              <a:t>The rain is dancing on the roof.</a:t>
            </a:r>
            <a:endParaRPr lang="en-GB" altLang="en-US"/>
          </a:p>
          <a:p>
            <a:r>
              <a:rPr lang="en-GB" altLang="en-US"/>
              <a:t>The angry sky roared and threw lightning around.</a:t>
            </a:r>
            <a:endParaRPr lang="en-GB" altLang="en-US"/>
          </a:p>
          <a:p>
            <a:r>
              <a:rPr lang="en-GB" altLang="en-US"/>
              <a:t>The stars winked at each other in the dark.</a:t>
            </a:r>
            <a:endParaRPr lang="en-GB" altLang="en-US"/>
          </a:p>
          <a:p>
            <a:r>
              <a:rPr lang="en-GB" altLang="en-US"/>
              <a:t>This computer has a mind of its own.</a:t>
            </a:r>
            <a:endParaRPr lang="en-GB" altLang="en-US"/>
          </a:p>
          <a:p>
            <a:r>
              <a:rPr lang="en-GB" altLang="en-US"/>
              <a:t>The fog crept in.</a:t>
            </a:r>
            <a:endParaRPr lang="en-GB" altLang="en-US"/>
          </a:p>
          <a:p>
            <a:r>
              <a:rPr lang="en-GB" altLang="en-US"/>
              <a:t>The car danced across the icy road.</a:t>
            </a:r>
            <a:endParaRPr lang="en-GB" altLang="en-US"/>
          </a:p>
          <a:p>
            <a:r>
              <a:rPr lang="en-GB" altLang="en-US"/>
              <a:t>The hungry lawnmower ate all the grass up.</a:t>
            </a:r>
            <a:endParaRPr lang="en-GB" altLang="en-US"/>
          </a:p>
          <a:p>
            <a:r>
              <a:rPr lang="en-GB" altLang="en-US"/>
              <a:t>The ocean tickled my feet.</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50"/>
                </a:solidFill>
                <a:effectLst>
                  <a:outerShdw blurRad="38100" dist="19050" dir="2700000" algn="tl" rotWithShape="0">
                    <a:schemeClr val="dk1">
                      <a:alpha val="40000"/>
                    </a:schemeClr>
                  </a:outerShdw>
                </a:effectLst>
              </a:rPr>
              <a:t>Personification - Write a sentence using personification for each of the words below.</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The moon</a:t>
            </a:r>
            <a:endParaRPr lang="en-GB" altLang="en-US"/>
          </a:p>
          <a:p>
            <a:r>
              <a:rPr lang="en-GB" altLang="en-US"/>
              <a:t>A cat</a:t>
            </a:r>
            <a:endParaRPr lang="en-GB" altLang="en-US"/>
          </a:p>
          <a:p>
            <a:r>
              <a:rPr lang="en-GB" altLang="en-US"/>
              <a:t>Summer</a:t>
            </a:r>
            <a:endParaRPr lang="en-GB" altLang="en-US"/>
          </a:p>
          <a:p>
            <a:r>
              <a:rPr lang="en-GB" altLang="en-US"/>
              <a:t>A rainbow</a:t>
            </a:r>
            <a:endParaRPr lang="en-GB" altLang="en-US"/>
          </a:p>
          <a:p>
            <a:r>
              <a:rPr lang="en-GB" altLang="en-US"/>
              <a:t>A dog</a:t>
            </a:r>
            <a:endParaRPr lang="en-GB" altLang="en-US"/>
          </a:p>
          <a:p>
            <a:r>
              <a:rPr lang="en-GB" altLang="en-US"/>
              <a:t>A tree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50"/>
                </a:solidFill>
                <a:effectLst>
                  <a:outerShdw blurRad="38100" dist="19050" dir="2700000" algn="tl" rotWithShape="0">
                    <a:schemeClr val="dk1">
                      <a:alpha val="40000"/>
                    </a:schemeClr>
                  </a:outerShdw>
                </a:effectLst>
              </a:rPr>
              <a:t>Personification - Use the pair of words below to create a sentence that uses personification.</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flowers danced</a:t>
            </a:r>
            <a:endParaRPr lang="en-GB" altLang="en-US"/>
          </a:p>
          <a:p>
            <a:r>
              <a:rPr lang="en-GB" altLang="en-US"/>
              <a:t>music floated</a:t>
            </a:r>
            <a:endParaRPr lang="en-GB" altLang="en-US"/>
          </a:p>
          <a:p>
            <a:r>
              <a:rPr lang="en-GB" altLang="en-US"/>
              <a:t>tyres screamed</a:t>
            </a:r>
            <a:endParaRPr lang="en-GB" altLang="en-US"/>
          </a:p>
          <a:p>
            <a:r>
              <a:rPr lang="en-GB" altLang="en-US"/>
              <a:t>elephant imagined</a:t>
            </a:r>
            <a:endParaRPr lang="en-GB" altLang="en-US"/>
          </a:p>
          <a:p>
            <a:r>
              <a:rPr lang="en-GB" altLang="en-US"/>
              <a:t>birds chattered</a:t>
            </a:r>
            <a:endParaRPr lang="en-GB" altLang="en-US"/>
          </a:p>
          <a:p>
            <a:r>
              <a:rPr lang="en-GB" altLang="en-US"/>
              <a:t>engine coughed</a:t>
            </a:r>
            <a:endParaRPr lang="en-GB" altLang="en-US"/>
          </a:p>
          <a:p>
            <a:r>
              <a:rPr lang="en-GB" altLang="en-US"/>
              <a:t>moon watched</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scene3d>
              <a:camera prst="orthographicFront"/>
              <a:lightRig rig="threePt" dir="t"/>
            </a:scene3d>
          </a:bodyPr>
          <a:p>
            <a:r>
              <a:rPr lang="en-GB" altLang="en-US" sz="3555">
                <a:solidFill>
                  <a:srgbClr val="00B050"/>
                </a:solidFill>
                <a:effectLst>
                  <a:outerShdw blurRad="38100" dist="19050" dir="2700000" algn="tl" rotWithShape="0">
                    <a:schemeClr val="dk1">
                      <a:alpha val="40000"/>
                    </a:schemeClr>
                  </a:outerShdw>
                </a:effectLst>
              </a:rPr>
              <a:t>Personification - Create personification for the pictures.</a:t>
            </a:r>
            <a:endParaRPr lang="en-GB" altLang="en-US" sz="3555">
              <a:solidFill>
                <a:srgbClr val="00B050"/>
              </a:solidFill>
              <a:effectLst>
                <a:outerShdw blurRad="38100" dist="19050" dir="2700000" algn="tl" rotWithShape="0">
                  <a:schemeClr val="dk1">
                    <a:alpha val="40000"/>
                  </a:schemeClr>
                </a:outerShdw>
              </a:effectLst>
            </a:endParaRPr>
          </a:p>
        </p:txBody>
      </p:sp>
      <p:pic>
        <p:nvPicPr>
          <p:cNvPr id="5" name="Picture 1"/>
          <p:cNvPicPr>
            <a:picLocks noChangeAspect="1"/>
          </p:cNvPicPr>
          <p:nvPr>
            <p:ph sz="half" idx="1"/>
          </p:nvPr>
        </p:nvPicPr>
        <p:blipFill>
          <a:blip r:embed="rId1"/>
          <a:stretch>
            <a:fillRect/>
          </a:stretch>
        </p:blipFill>
        <p:spPr>
          <a:xfrm>
            <a:off x="838200" y="1691005"/>
            <a:ext cx="3923665" cy="2429510"/>
          </a:xfrm>
          <a:prstGeom prst="rect">
            <a:avLst/>
          </a:prstGeom>
          <a:noFill/>
          <a:ln>
            <a:noFill/>
          </a:ln>
        </p:spPr>
      </p:pic>
      <p:pic>
        <p:nvPicPr>
          <p:cNvPr id="7" name="Picture 2"/>
          <p:cNvPicPr>
            <a:picLocks noChangeAspect="1"/>
          </p:cNvPicPr>
          <p:nvPr>
            <p:ph sz="half" idx="2"/>
          </p:nvPr>
        </p:nvPicPr>
        <p:blipFill>
          <a:blip r:embed="rId2"/>
          <a:stretch>
            <a:fillRect/>
          </a:stretch>
        </p:blipFill>
        <p:spPr>
          <a:xfrm>
            <a:off x="9869170" y="3212465"/>
            <a:ext cx="1728470" cy="2988945"/>
          </a:xfrm>
          <a:prstGeom prst="rect">
            <a:avLst/>
          </a:prstGeom>
          <a:noFill/>
          <a:ln>
            <a:noFill/>
          </a:ln>
        </p:spPr>
      </p:pic>
      <p:pic>
        <p:nvPicPr>
          <p:cNvPr id="6" name="Picture 2" descr="IMG_256"/>
          <p:cNvPicPr>
            <a:picLocks noChangeAspect="1"/>
          </p:cNvPicPr>
          <p:nvPr/>
        </p:nvPicPr>
        <p:blipFill>
          <a:blip r:embed="rId3"/>
          <a:stretch>
            <a:fillRect/>
          </a:stretch>
        </p:blipFill>
        <p:spPr>
          <a:xfrm>
            <a:off x="1633855" y="4330065"/>
            <a:ext cx="2527935" cy="2527935"/>
          </a:xfrm>
          <a:prstGeom prst="rect">
            <a:avLst/>
          </a:prstGeom>
          <a:noFill/>
          <a:ln w="9525">
            <a:noFill/>
          </a:ln>
        </p:spPr>
      </p:pic>
      <p:pic>
        <p:nvPicPr>
          <p:cNvPr id="4" name="Picture 3"/>
          <p:cNvPicPr>
            <a:picLocks noChangeAspect="1"/>
          </p:cNvPicPr>
          <p:nvPr/>
        </p:nvPicPr>
        <p:blipFill>
          <a:blip r:embed="rId4"/>
          <a:stretch>
            <a:fillRect/>
          </a:stretch>
        </p:blipFill>
        <p:spPr>
          <a:xfrm>
            <a:off x="5946775" y="2259330"/>
            <a:ext cx="2493010" cy="25704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00B050"/>
                </a:solidFill>
                <a:effectLst>
                  <a:outerShdw blurRad="38100" dist="19050" dir="2700000" algn="tl" rotWithShape="0">
                    <a:schemeClr val="dk1">
                      <a:alpha val="40000"/>
                    </a:schemeClr>
                  </a:outerShdw>
                </a:effectLst>
              </a:rPr>
              <a:t>Personification - Personify your pen.</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Look at the pen you are using. Examine it carefully.</a:t>
            </a:r>
            <a:endParaRPr lang="en-GB" altLang="en-US"/>
          </a:p>
          <a:p>
            <a:r>
              <a:rPr lang="en-GB" altLang="en-US"/>
              <a:t>Where was your pen made?</a:t>
            </a:r>
            <a:endParaRPr lang="en-GB" altLang="en-US"/>
          </a:p>
          <a:p>
            <a:r>
              <a:rPr lang="en-GB" altLang="en-US"/>
              <a:t>How old is your pen?</a:t>
            </a:r>
            <a:endParaRPr lang="en-GB" altLang="en-US"/>
          </a:p>
          <a:p>
            <a:r>
              <a:rPr lang="en-GB" altLang="en-US"/>
              <a:t>Is your pen happy or sad?</a:t>
            </a:r>
            <a:endParaRPr lang="en-GB" altLang="en-US"/>
          </a:p>
          <a:p>
            <a:r>
              <a:rPr lang="en-GB" altLang="en-US"/>
              <a:t>If your pen had a voice, what would it sound like?</a:t>
            </a:r>
            <a:endParaRPr lang="en-GB" altLang="en-US"/>
          </a:p>
          <a:p>
            <a:r>
              <a:rPr lang="en-GB" altLang="en-US"/>
              <a:t>What does your pen like writing the least?</a:t>
            </a:r>
            <a:endParaRPr lang="en-GB" altLang="en-US"/>
          </a:p>
          <a:p>
            <a:r>
              <a:rPr lang="en-GB" altLang="en-US"/>
              <a:t>What does your pen like writing the most?</a:t>
            </a:r>
            <a:endParaRPr lang="en-GB" altLang="en-US"/>
          </a:p>
          <a:p>
            <a:r>
              <a:rPr lang="en-GB" altLang="en-US"/>
              <a:t>Does your pen have any friends? Who are they?</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393700" y="350520"/>
            <a:ext cx="11445875" cy="6218555"/>
          </a:xfrm>
          <a:prstGeom prst="rect">
            <a:avLst/>
          </a:prstGeom>
        </p:spPr>
        <p:txBody>
          <a:bodyPr>
            <a:noAutofit/>
          </a:bodyPr>
          <a:p>
            <a:r>
              <a:rPr sz="2400">
                <a:latin typeface="Calibri" panose="020F0502020204030204" charset="0"/>
                <a:cs typeface="Calibri" panose="020F0502020204030204" charset="0"/>
              </a:rPr>
              <a:t>‘Spring doesn’t like this garden so we can live here all year,’ they say. The Snow covers the grass with her great white cloak, and the Frost paints all the trees silver. They invite the North Wind to stay with them. All day he roars about the garden and blows the chimneys down. ‘This is a lovely place,’ he says, ‘we must ask the Hail to visit.’ So the Hail comes. Every day for three hours he rattles on the roof of the castle until he breaks most of the slates. Then he runs round and round the garden as fast as he can go. He’s dressed in grey and his breath is like ice. </a:t>
            </a:r>
            <a:endParaRPr sz="2400">
              <a:latin typeface="Calibri" panose="020F0502020204030204" charset="0"/>
              <a:cs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solidFill>
                  <a:srgbClr val="00B050"/>
                </a:solidFill>
                <a:effectLst>
                  <a:outerShdw blurRad="38100" dist="19050" dir="2700000" algn="tl" rotWithShape="0">
                    <a:schemeClr val="dk1">
                      <a:alpha val="40000"/>
                    </a:schemeClr>
                  </a:outerShdw>
                </a:effectLst>
              </a:rPr>
              <a:t>Personification - Identify the personification.</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838200" y="2566035"/>
            <a:ext cx="10515600" cy="2688590"/>
          </a:xfrm>
        </p:spPr>
        <p:txBody>
          <a:bodyPr/>
          <a:p>
            <a:r>
              <a:rPr lang="en-GB" altLang="en-US"/>
              <a:t>Wearily, I dropped my suitcase on the floor and gazed up at the new building which I was now to call home. The tall, grim walls glared at me and the oak door protested as I hesitantly pushed it open. I took a step forward and the floor groaned as though it resented my presence. The house didn’t want me.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70C0"/>
                </a:solidFill>
                <a:effectLst>
                  <a:outerShdw blurRad="38100" dist="25400" dir="5400000" algn="ctr" rotWithShape="0">
                    <a:srgbClr val="6E747A">
                      <a:alpha val="43000"/>
                    </a:srgbClr>
                  </a:outerShdw>
                </a:effectLst>
              </a:rPr>
              <a:t>Onomatopoeia - A type of word that imitates the sound it represents.</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lnSpcReduction="20000"/>
          </a:bodyPr>
          <a:p>
            <a:r>
              <a:rPr lang="en-GB" altLang="en-US"/>
              <a:t>pop</a:t>
            </a:r>
            <a:endParaRPr lang="en-GB" altLang="en-US"/>
          </a:p>
          <a:p>
            <a:r>
              <a:rPr lang="en-GB" altLang="en-US"/>
              <a:t>bang</a:t>
            </a:r>
            <a:endParaRPr lang="en-GB" altLang="en-US"/>
          </a:p>
          <a:p>
            <a:r>
              <a:rPr lang="en-GB" altLang="en-US"/>
              <a:t>buzz</a:t>
            </a:r>
            <a:endParaRPr lang="en-GB" altLang="en-US"/>
          </a:p>
          <a:p>
            <a:r>
              <a:rPr lang="en-GB" altLang="en-US"/>
              <a:t>splash</a:t>
            </a:r>
            <a:endParaRPr lang="en-GB" altLang="en-US"/>
          </a:p>
          <a:p>
            <a:r>
              <a:rPr lang="en-GB" altLang="en-US"/>
              <a:t>hiss</a:t>
            </a:r>
            <a:endParaRPr lang="en-GB" altLang="en-US"/>
          </a:p>
          <a:p>
            <a:r>
              <a:rPr lang="en-GB" altLang="en-US"/>
              <a:t>crunch</a:t>
            </a:r>
            <a:endParaRPr lang="en-GB" altLang="en-US"/>
          </a:p>
          <a:p>
            <a:r>
              <a:rPr lang="en-GB" altLang="en-US"/>
              <a:t>sizzle</a:t>
            </a:r>
            <a:endParaRPr lang="en-GB" altLang="en-US"/>
          </a:p>
          <a:p>
            <a:r>
              <a:rPr lang="en-GB" altLang="en-US"/>
              <a:t>slurp</a:t>
            </a:r>
            <a:endParaRPr lang="en-GB" altLang="en-US"/>
          </a:p>
          <a:p>
            <a:r>
              <a:rPr lang="en-GB" altLang="en-US"/>
              <a:t>whoosh</a:t>
            </a:r>
            <a:endParaRPr lang="en-GB" altLang="en-US"/>
          </a:p>
          <a:p>
            <a:r>
              <a:rPr lang="en-GB" altLang="en-US"/>
              <a:t>quack</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70C0"/>
                </a:solidFill>
                <a:effectLst>
                  <a:outerShdw blurRad="38100" dist="25400" dir="5400000" algn="ctr" rotWithShape="0">
                    <a:srgbClr val="6E747A">
                      <a:alpha val="43000"/>
                    </a:srgbClr>
                  </a:outerShdw>
                </a:effectLst>
              </a:rPr>
              <a:t>Onomatopoeia - Write an onomatopoeia for each of the following.</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lnSpcReduction="20000"/>
          </a:bodyPr>
          <a:p>
            <a:r>
              <a:rPr lang="en-GB" altLang="en-US"/>
              <a:t>A fire engine</a:t>
            </a:r>
            <a:endParaRPr lang="en-GB" altLang="en-US"/>
          </a:p>
          <a:p>
            <a:r>
              <a:rPr lang="en-GB" altLang="en-US"/>
              <a:t>Someone sneezing</a:t>
            </a:r>
            <a:endParaRPr lang="en-GB" altLang="en-US"/>
          </a:p>
          <a:p>
            <a:r>
              <a:rPr lang="en-GB" altLang="en-US"/>
              <a:t>Sausages cooking in a pan</a:t>
            </a:r>
            <a:endParaRPr lang="en-GB" altLang="en-US"/>
          </a:p>
          <a:p>
            <a:r>
              <a:rPr lang="en-GB" altLang="en-US"/>
              <a:t>A kettle boiling</a:t>
            </a:r>
            <a:endParaRPr lang="en-GB" altLang="en-US"/>
          </a:p>
          <a:p>
            <a:r>
              <a:rPr lang="en-GB" altLang="en-US"/>
              <a:t>A doorbell</a:t>
            </a:r>
            <a:endParaRPr lang="en-GB" altLang="en-US"/>
          </a:p>
          <a:p>
            <a:r>
              <a:rPr lang="en-GB" altLang="en-US"/>
              <a:t>A clock</a:t>
            </a:r>
            <a:endParaRPr lang="en-GB" altLang="en-US"/>
          </a:p>
          <a:p>
            <a:r>
              <a:rPr lang="en-GB" altLang="en-US"/>
              <a:t>A thirsty cat drinking milk</a:t>
            </a:r>
            <a:endParaRPr lang="en-GB" altLang="en-US"/>
          </a:p>
          <a:p>
            <a:r>
              <a:rPr lang="en-GB" altLang="en-US"/>
              <a:t>A wolf</a:t>
            </a:r>
            <a:endParaRPr lang="en-GB" altLang="en-US"/>
          </a:p>
          <a:p>
            <a:r>
              <a:rPr lang="en-GB" altLang="en-US"/>
              <a:t>A dog</a:t>
            </a:r>
            <a:endParaRPr lang="en-GB" altLang="en-US"/>
          </a:p>
          <a:p>
            <a:r>
              <a:rPr lang="en-GB" altLang="en-US"/>
              <a:t>A storm</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70C0"/>
                </a:solidFill>
                <a:effectLst>
                  <a:outerShdw blurRad="38100" dist="25400" dir="5400000" algn="ctr" rotWithShape="0">
                    <a:srgbClr val="6E747A">
                      <a:alpha val="43000"/>
                    </a:srgbClr>
                  </a:outerShdw>
                </a:effectLst>
              </a:rPr>
              <a:t>Onomatopoeia - What sounds do each of these make?</a:t>
            </a:r>
            <a:endParaRPr lang="en-GB" altLang="en-US">
              <a:solidFill>
                <a:srgbClr val="0070C0"/>
              </a:solidFill>
              <a:effectLst>
                <a:outerShdw blurRad="38100" dist="25400" dir="5400000" algn="ctr" rotWithShape="0">
                  <a:srgbClr val="6E747A">
                    <a:alpha val="43000"/>
                  </a:srgbClr>
                </a:outerShdw>
              </a:effectLst>
            </a:endParaRPr>
          </a:p>
        </p:txBody>
      </p:sp>
      <p:pic>
        <p:nvPicPr>
          <p:cNvPr id="4" name="Content Placeholder 3"/>
          <p:cNvPicPr>
            <a:picLocks noChangeAspect="1"/>
          </p:cNvPicPr>
          <p:nvPr>
            <p:ph idx="1"/>
          </p:nvPr>
        </p:nvPicPr>
        <p:blipFill>
          <a:blip r:embed="rId1"/>
          <a:stretch>
            <a:fillRect/>
          </a:stretch>
        </p:blipFill>
        <p:spPr>
          <a:xfrm>
            <a:off x="3307080" y="1663700"/>
            <a:ext cx="5920740" cy="49637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70C0"/>
                </a:solidFill>
                <a:effectLst>
                  <a:outerShdw blurRad="38100" dist="25400" dir="5400000" algn="ctr" rotWithShape="0">
                    <a:srgbClr val="6E747A">
                      <a:alpha val="43000"/>
                    </a:srgbClr>
                  </a:outerShdw>
                </a:effectLst>
              </a:rPr>
              <a:t>Onomatopoeia - Can you identify the onomatopoeia in each sentence?</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The dead leaves on the ground rustled in the cool, crisp wind.</a:t>
            </a:r>
            <a:endParaRPr lang="en-GB" altLang="en-US"/>
          </a:p>
          <a:p>
            <a:r>
              <a:rPr lang="en-GB" altLang="en-US"/>
              <a:t>The snake slithered across the grass and did not make a splash when it slid into the water.</a:t>
            </a:r>
            <a:endParaRPr lang="en-GB" altLang="en-US"/>
          </a:p>
          <a:p>
            <a:r>
              <a:rPr lang="en-GB" altLang="en-US"/>
              <a:t>I felt like everyone stopped and looked at me when my lunch tray clattered to the floor.</a:t>
            </a:r>
            <a:endParaRPr lang="en-GB" altLang="en-US"/>
          </a:p>
          <a:p>
            <a:r>
              <a:rPr lang="en-GB" altLang="en-US"/>
              <a:t>She muttered under her breath and snapped her notebook shut.</a:t>
            </a:r>
            <a:endParaRPr lang="en-GB" altLang="en-US"/>
          </a:p>
          <a:p>
            <a:r>
              <a:rPr lang="en-GB" altLang="en-US"/>
              <a:t>The ring of my alarm clock does not wake me up but my mother screeching that breakfast is ready does the trick.</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solidFill>
                  <a:srgbClr val="0070C0"/>
                </a:solidFill>
                <a:effectLst>
                  <a:outerShdw blurRad="38100" dist="25400" dir="5400000" algn="ctr" rotWithShape="0">
                    <a:srgbClr val="6E747A">
                      <a:alpha val="43000"/>
                    </a:srgbClr>
                  </a:outerShdw>
                </a:effectLst>
              </a:rPr>
              <a:t>Onomatopoeia - Writing with onomatopoeia.</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Write a paragraph telling about a time you experienced a thunderstorm. Include at least two examples of onomatopoeia.</a:t>
            </a:r>
            <a:endParaRPr lang="en-GB" altLang="en-US"/>
          </a:p>
          <a:p>
            <a:r>
              <a:rPr lang="en-GB" altLang="en-US"/>
              <a:t>Write about a spooky house using onomatopoeia.</a:t>
            </a:r>
            <a:endParaRPr lang="en-GB" altLang="en-US"/>
          </a:p>
          <a:p>
            <a:r>
              <a:rPr lang="en-GB" altLang="en-US"/>
              <a:t>Write about a happy pig using onomatopoeia.</a:t>
            </a:r>
            <a:endParaRPr lang="en-GB" altLang="en-US"/>
          </a:p>
          <a:p>
            <a:r>
              <a:rPr lang="en-GB" altLang="en-US"/>
              <a:t>Write about a person with a cold using onomatopoeia.</a:t>
            </a:r>
            <a:endParaRPr lang="en-GB" altLang="en-US"/>
          </a:p>
          <a:p>
            <a:r>
              <a:rPr lang="en-GB" altLang="en-US"/>
              <a:t>Write a poem using onomatopoeia. I like sounds. The whistle of the wind. The _____ of the _____. The _____ of the _____. The _____ of the _____. The _____ of the _____. I like sounds.</a:t>
            </a:r>
            <a:endParaRPr lang="en-GB" altLang="en-US"/>
          </a:p>
          <a:p>
            <a:r>
              <a:rPr lang="en-GB" altLang="en-US"/>
              <a:t>Try this for sport and school.</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70C0"/>
                </a:solidFill>
                <a:effectLst>
                  <a:outerShdw blurRad="38100" dist="25400" dir="5400000" algn="ctr" rotWithShape="0">
                    <a:srgbClr val="6E747A">
                      <a:alpha val="43000"/>
                    </a:srgbClr>
                  </a:outerShdw>
                </a:effectLst>
              </a:rPr>
              <a:t>Onomatopoeia - Rewrite the following using onomatopoeia.</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The boat moved through the water. The air was heavy. Birds called and unseen creatures moved into the water. Stinging bugs flew around the boat. Suddenly, Jack heard something travelling in the dense bushes. He stifled a call when the thing came through the leaves onto the river bank. It was just his dog, Buddy!</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solidFill>
                  <a:srgbClr val="0070C0"/>
                </a:solidFill>
                <a:effectLst>
                  <a:outerShdw blurRad="38100" dist="25400" dir="5400000" algn="ctr" rotWithShape="0">
                    <a:srgbClr val="6E747A">
                      <a:alpha val="43000"/>
                    </a:srgbClr>
                  </a:outerShdw>
                </a:effectLst>
              </a:rPr>
              <a:t>Onomatopoeia - Identify the onomatopoeia.</a:t>
            </a:r>
            <a:endParaRPr lang="en-GB" altLang="en-US">
              <a:solidFill>
                <a:srgbClr val="0070C0"/>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When Sarah got home, she went straight to the kitchen to make herself a hot chocolate. The kettle began whistling, the mug clinking as she set it down on the counter. She squirted the cream as high as a mountain and added lots of little marshmallows on top. Then she sank slowly squeaking into her soft leather sofa and slurped her drink happily.</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FF0000"/>
                </a:solidFill>
                <a:effectLst>
                  <a:outerShdw blurRad="38100" dist="19050" dir="2700000" algn="tl" rotWithShape="0">
                    <a:schemeClr val="dk1">
                      <a:alpha val="40000"/>
                    </a:schemeClr>
                  </a:outerShdw>
                </a:effectLst>
              </a:rPr>
              <a:t>Hyperbole - An expression that over exaggerates something.</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I’m so hungry I could eat a horse.</a:t>
            </a:r>
            <a:endParaRPr lang="en-GB" altLang="en-US"/>
          </a:p>
          <a:p>
            <a:r>
              <a:rPr lang="en-GB" altLang="en-US"/>
              <a:t>The whole world was staring at me.</a:t>
            </a:r>
            <a:endParaRPr lang="en-GB" altLang="en-US"/>
          </a:p>
          <a:p>
            <a:r>
              <a:rPr lang="en-GB" altLang="en-US"/>
              <a:t>I’m so tired I could sleep for a year.</a:t>
            </a:r>
            <a:endParaRPr lang="en-GB" altLang="en-US"/>
          </a:p>
          <a:p>
            <a:r>
              <a:rPr lang="en-GB" altLang="en-US"/>
              <a:t>I must have walked a hundred miles.</a:t>
            </a:r>
            <a:endParaRPr lang="en-GB" altLang="en-US"/>
          </a:p>
          <a:p>
            <a:r>
              <a:rPr lang="en-GB" altLang="en-US"/>
              <a:t>I have told you a thousand times.</a:t>
            </a:r>
            <a:endParaRPr lang="en-GB" altLang="en-US"/>
          </a:p>
          <a:p>
            <a:r>
              <a:rPr lang="en-GB" altLang="en-US"/>
              <a:t>This is going to take forever.</a:t>
            </a:r>
            <a:endParaRPr lang="en-GB" altLang="en-US"/>
          </a:p>
          <a:p>
            <a:r>
              <a:rPr lang="en-GB" altLang="en-US"/>
              <a:t>I haven’t seen you for ages.</a:t>
            </a:r>
            <a:endParaRPr lang="en-GB" altLang="en-US"/>
          </a:p>
          <a:p>
            <a:r>
              <a:rPr lang="en-GB" altLang="en-US"/>
              <a:t>I’m trying to do a million things at once.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FF0000"/>
                </a:solidFill>
                <a:effectLst>
                  <a:outerShdw blurRad="38100" dist="19050" dir="2700000" algn="tl" rotWithShape="0">
                    <a:schemeClr val="dk1">
                      <a:alpha val="40000"/>
                    </a:schemeClr>
                  </a:outerShdw>
                </a:effectLst>
              </a:rPr>
              <a:t>Hyperbole - Create your own hyperbole.</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The TV is so loud</a:t>
            </a:r>
            <a:endParaRPr lang="en-GB" altLang="en-US"/>
          </a:p>
          <a:p>
            <a:r>
              <a:rPr lang="en-GB" altLang="en-US"/>
              <a:t>The snow is so deep that</a:t>
            </a:r>
            <a:endParaRPr lang="en-GB" altLang="en-US"/>
          </a:p>
          <a:p>
            <a:r>
              <a:rPr lang="en-GB" altLang="en-US"/>
              <a:t>I have so much homework</a:t>
            </a:r>
            <a:endParaRPr lang="en-GB" altLang="en-US"/>
          </a:p>
          <a:p>
            <a:r>
              <a:rPr lang="en-GB" altLang="en-US"/>
              <a:t>That dog is so old</a:t>
            </a:r>
            <a:endParaRPr lang="en-GB" altLang="en-US"/>
          </a:p>
          <a:p>
            <a:r>
              <a:rPr lang="en-GB" altLang="en-US"/>
              <a:t>It is so cold in here</a:t>
            </a:r>
            <a:endParaRPr lang="en-GB" altLang="en-US"/>
          </a:p>
          <a:p>
            <a:r>
              <a:rPr lang="en-GB" altLang="en-US"/>
              <a:t>My computer is faster than</a:t>
            </a:r>
            <a:endParaRPr lang="en-GB" altLang="en-US"/>
          </a:p>
          <a:p>
            <a:r>
              <a:rPr lang="en-GB" altLang="en-US"/>
              <a:t>The wind almost blew the</a:t>
            </a:r>
            <a:endParaRPr lang="en-GB" altLang="en-US"/>
          </a:p>
          <a:p>
            <a:r>
              <a:rPr lang="en-GB" altLang="en-US"/>
              <a:t>The car was so slow</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FF0000"/>
                </a:solidFill>
                <a:effectLst>
                  <a:outerShdw blurRad="38100" dist="19050" dir="2700000" algn="tl" rotWithShape="0">
                    <a:schemeClr val="dk1">
                      <a:alpha val="40000"/>
                    </a:schemeClr>
                  </a:outerShdw>
                </a:effectLst>
              </a:rPr>
              <a:t>Hyperbole - Write a hyperbolic sentence using each idea below.</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extremely loud</a:t>
            </a:r>
            <a:endParaRPr lang="en-GB" altLang="en-US"/>
          </a:p>
          <a:p>
            <a:r>
              <a:rPr lang="en-GB" altLang="en-US"/>
              <a:t>very thirsty</a:t>
            </a:r>
            <a:endParaRPr lang="en-GB" altLang="en-US"/>
          </a:p>
          <a:p>
            <a:r>
              <a:rPr lang="en-GB" altLang="en-US"/>
              <a:t>very expensive</a:t>
            </a:r>
            <a:endParaRPr lang="en-GB" altLang="en-US"/>
          </a:p>
          <a:p>
            <a:r>
              <a:rPr lang="en-GB" altLang="en-US"/>
              <a:t>very heavy</a:t>
            </a:r>
            <a:endParaRPr lang="en-GB" altLang="en-US"/>
          </a:p>
          <a:p>
            <a:r>
              <a:rPr lang="en-GB" altLang="en-US"/>
              <a:t>very cute</a:t>
            </a:r>
            <a:endParaRPr lang="en-GB" altLang="en-US"/>
          </a:p>
          <a:p>
            <a:r>
              <a:rPr lang="en-GB" altLang="en-US"/>
              <a:t>a boring movie</a:t>
            </a:r>
            <a:endParaRPr lang="en-GB" altLang="en-US"/>
          </a:p>
          <a:p>
            <a:r>
              <a:rPr lang="en-GB" altLang="en-US"/>
              <a:t>a cold house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FF0000"/>
                </a:solidFill>
                <a:effectLst>
                  <a:outerShdw blurRad="38100" dist="19050" dir="2700000" algn="tl" rotWithShape="0">
                    <a:schemeClr val="dk1">
                      <a:alpha val="40000"/>
                    </a:schemeClr>
                  </a:outerShdw>
                </a:effectLst>
              </a:rPr>
              <a:t>Hyperbole - Identify and explain the hyperbole in each sentence.</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It was so hot that my skin began to melt.</a:t>
            </a:r>
            <a:endParaRPr lang="en-GB" altLang="en-US"/>
          </a:p>
          <a:p>
            <a:r>
              <a:rPr lang="en-GB" altLang="en-US"/>
              <a:t>He had to defy a billion odds on his way to success.</a:t>
            </a:r>
            <a:endParaRPr lang="en-GB" altLang="en-US"/>
          </a:p>
          <a:p>
            <a:r>
              <a:rPr lang="en-GB" altLang="en-US"/>
              <a:t>Every minute of waiting felt like an hour.</a:t>
            </a:r>
            <a:endParaRPr lang="en-GB" altLang="en-US"/>
          </a:p>
          <a:p>
            <a:r>
              <a:rPr lang="en-GB" altLang="en-US"/>
              <a:t>That food was so hot my ears were smoking.</a:t>
            </a:r>
            <a:endParaRPr lang="en-GB" altLang="en-US"/>
          </a:p>
          <a:p>
            <a:r>
              <a:rPr lang="en-GB" altLang="en-US"/>
              <a:t>She cried so long that she made a lake.</a:t>
            </a:r>
            <a:endParaRPr lang="en-GB" altLang="en-US"/>
          </a:p>
          <a:p>
            <a:r>
              <a:rPr lang="en-GB" altLang="en-US"/>
              <a:t>I nearly died laughing.</a:t>
            </a:r>
            <a:endParaRPr lang="en-GB" altLang="en-US"/>
          </a:p>
          <a:p>
            <a:r>
              <a:rPr lang="en-GB" altLang="en-US"/>
              <a:t>You have a million toys at your house.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FF0000"/>
                </a:solidFill>
                <a:effectLst>
                  <a:outerShdw blurRad="38100" dist="19050" dir="2700000" algn="tl" rotWithShape="0">
                    <a:schemeClr val="dk1">
                      <a:alpha val="40000"/>
                    </a:schemeClr>
                  </a:outerShdw>
                </a:effectLst>
              </a:rPr>
              <a:t>Hyperbole - Express these ideas in the form of hyperbole.</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This sport is fun.</a:t>
            </a:r>
            <a:endParaRPr lang="en-GB" altLang="en-US"/>
          </a:p>
          <a:p>
            <a:r>
              <a:rPr lang="en-GB" altLang="en-US"/>
              <a:t>The movie is interesting.</a:t>
            </a:r>
            <a:endParaRPr lang="en-GB" altLang="en-US"/>
          </a:p>
          <a:p>
            <a:r>
              <a:rPr lang="en-GB" altLang="en-US"/>
              <a:t>We bought a lot of sweets.</a:t>
            </a:r>
            <a:endParaRPr lang="en-GB" altLang="en-US"/>
          </a:p>
          <a:p>
            <a:r>
              <a:rPr lang="en-GB" altLang="en-US"/>
              <a:t>My legs are long.</a:t>
            </a:r>
            <a:endParaRPr lang="en-GB" altLang="en-US"/>
          </a:p>
          <a:p>
            <a:r>
              <a:rPr lang="en-GB" altLang="en-US"/>
              <a:t>My dad is funny.</a:t>
            </a:r>
            <a:endParaRPr lang="en-GB" altLang="en-US"/>
          </a:p>
          <a:p>
            <a:r>
              <a:rPr lang="en-GB" altLang="en-US"/>
              <a:t>My room is big.</a:t>
            </a:r>
            <a:endParaRPr lang="en-GB" altLang="en-US"/>
          </a:p>
          <a:p>
            <a:r>
              <a:rPr lang="en-GB" altLang="en-US"/>
              <a:t>That dog is cute.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20750"/>
          </a:xfrm>
        </p:spPr>
        <p:txBody>
          <a:bodyPr/>
          <a:p>
            <a:r>
              <a:rPr lang="en-GB" altLang="en-US" sz="3200">
                <a:solidFill>
                  <a:srgbClr val="FF0000"/>
                </a:solidFill>
                <a:effectLst>
                  <a:outerShdw blurRad="38100" dist="19050" dir="2700000" algn="tl" rotWithShape="0">
                    <a:schemeClr val="dk1">
                      <a:alpha val="40000"/>
                    </a:schemeClr>
                  </a:outerShdw>
                </a:effectLst>
              </a:rPr>
              <a:t>Identify the hyperbole from the pictures.</a:t>
            </a:r>
            <a:endParaRPr lang="en-GB" altLang="en-US" sz="3200">
              <a:solidFill>
                <a:srgbClr val="FF0000"/>
              </a:solidFill>
              <a:effectLst>
                <a:outerShdw blurRad="38100" dist="19050" dir="2700000" algn="tl" rotWithShape="0">
                  <a:schemeClr val="dk1">
                    <a:alpha val="40000"/>
                  </a:schemeClr>
                </a:outerShdw>
              </a:effectLst>
            </a:endParaRPr>
          </a:p>
        </p:txBody>
      </p:sp>
      <p:pic>
        <p:nvPicPr>
          <p:cNvPr id="4" name="Content Placeholder 3"/>
          <p:cNvPicPr>
            <a:picLocks noChangeAspect="1"/>
          </p:cNvPicPr>
          <p:nvPr>
            <p:ph sz="half" idx="1"/>
          </p:nvPr>
        </p:nvPicPr>
        <p:blipFill>
          <a:blip r:embed="rId1"/>
          <a:stretch>
            <a:fillRect/>
          </a:stretch>
        </p:blipFill>
        <p:spPr>
          <a:xfrm>
            <a:off x="563880" y="1691005"/>
            <a:ext cx="1935480" cy="1371600"/>
          </a:xfrm>
          <a:prstGeom prst="rect">
            <a:avLst/>
          </a:prstGeom>
        </p:spPr>
      </p:pic>
      <p:pic>
        <p:nvPicPr>
          <p:cNvPr id="5" name="Content Placeholder 4"/>
          <p:cNvPicPr>
            <a:picLocks noChangeAspect="1"/>
          </p:cNvPicPr>
          <p:nvPr>
            <p:ph sz="half" idx="2"/>
          </p:nvPr>
        </p:nvPicPr>
        <p:blipFill>
          <a:blip r:embed="rId2"/>
          <a:stretch>
            <a:fillRect/>
          </a:stretch>
        </p:blipFill>
        <p:spPr>
          <a:xfrm>
            <a:off x="9692640" y="1363345"/>
            <a:ext cx="2209800" cy="2026920"/>
          </a:xfrm>
          <a:prstGeom prst="rect">
            <a:avLst/>
          </a:prstGeom>
        </p:spPr>
      </p:pic>
      <p:pic>
        <p:nvPicPr>
          <p:cNvPr id="6" name="Picture 5"/>
          <p:cNvPicPr>
            <a:picLocks noChangeAspect="1"/>
          </p:cNvPicPr>
          <p:nvPr/>
        </p:nvPicPr>
        <p:blipFill>
          <a:blip r:embed="rId3"/>
          <a:stretch>
            <a:fillRect/>
          </a:stretch>
        </p:blipFill>
        <p:spPr>
          <a:xfrm>
            <a:off x="9822180" y="4108450"/>
            <a:ext cx="1950720" cy="2293620"/>
          </a:xfrm>
          <a:prstGeom prst="rect">
            <a:avLst/>
          </a:prstGeom>
        </p:spPr>
      </p:pic>
      <p:pic>
        <p:nvPicPr>
          <p:cNvPr id="7" name="Picture 6"/>
          <p:cNvPicPr>
            <a:picLocks noChangeAspect="1"/>
          </p:cNvPicPr>
          <p:nvPr/>
        </p:nvPicPr>
        <p:blipFill>
          <a:blip r:embed="rId4"/>
          <a:stretch>
            <a:fillRect/>
          </a:stretch>
        </p:blipFill>
        <p:spPr>
          <a:xfrm>
            <a:off x="4641215" y="1505585"/>
            <a:ext cx="2909570" cy="2302510"/>
          </a:xfrm>
          <a:prstGeom prst="rect">
            <a:avLst/>
          </a:prstGeom>
        </p:spPr>
      </p:pic>
      <p:pic>
        <p:nvPicPr>
          <p:cNvPr id="8" name="Picture 7"/>
          <p:cNvPicPr>
            <a:picLocks noChangeAspect="1"/>
          </p:cNvPicPr>
          <p:nvPr/>
        </p:nvPicPr>
        <p:blipFill>
          <a:blip r:embed="rId5"/>
          <a:stretch>
            <a:fillRect/>
          </a:stretch>
        </p:blipFill>
        <p:spPr>
          <a:xfrm>
            <a:off x="474980" y="4166870"/>
            <a:ext cx="2914650" cy="2235200"/>
          </a:xfrm>
          <a:prstGeom prst="rect">
            <a:avLst/>
          </a:prstGeom>
        </p:spPr>
      </p:pic>
      <p:pic>
        <p:nvPicPr>
          <p:cNvPr id="9" name="Picture 8"/>
          <p:cNvPicPr>
            <a:picLocks noChangeAspect="1"/>
          </p:cNvPicPr>
          <p:nvPr/>
        </p:nvPicPr>
        <p:blipFill>
          <a:blip r:embed="rId6"/>
          <a:stretch>
            <a:fillRect/>
          </a:stretch>
        </p:blipFill>
        <p:spPr>
          <a:xfrm>
            <a:off x="4391025" y="4166870"/>
            <a:ext cx="4080510" cy="23348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scene3d>
              <a:camera prst="orthographicFront"/>
              <a:lightRig rig="threePt" dir="t"/>
            </a:scene3d>
          </a:bodyPr>
          <a:p>
            <a:r>
              <a:rPr lang="en-GB" altLang="en-US">
                <a:solidFill>
                  <a:srgbClr val="FF0000"/>
                </a:solidFill>
                <a:effectLst>
                  <a:outerShdw blurRad="38100" dist="19050" dir="2700000" algn="tl" rotWithShape="0">
                    <a:schemeClr val="dk1">
                      <a:alpha val="40000"/>
                    </a:schemeClr>
                  </a:outerShdw>
                </a:effectLst>
              </a:rPr>
              <a:t>Hyperbole - Identify hyperbole in the following.</a:t>
            </a:r>
            <a:endParaRPr lang="en-GB" altLang="en-US">
              <a:solidFill>
                <a:srgbClr val="FF000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On sports day, teachers carried millions of boxes to the school field containing equipment needed for the day. Dan ran faster than a car to win the year 6 race.</a:t>
            </a:r>
            <a:endParaRPr lang="en-GB" altLang="en-US"/>
          </a:p>
          <a:p>
            <a:r>
              <a:rPr lang="en-GB" altLang="en-US"/>
              <a:t>The explorers continued to trek north towards the arctic circle. It was so cold even the polar bears were wearing thermal gloves and hats. The group trudged through snow deeper than the ocean to reach their final destination.</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50"/>
                </a:solidFill>
                <a:effectLst>
                  <a:outerShdw blurRad="38100" dist="19050" dir="2700000" algn="tl" rotWithShape="0">
                    <a:schemeClr val="dk1">
                      <a:alpha val="40000"/>
                    </a:schemeClr>
                  </a:outerShdw>
                </a:effectLst>
              </a:rPr>
              <a:t>Oxymorons - A word or phrase that contradicts itself.</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Act naturally</a:t>
            </a:r>
            <a:endParaRPr lang="en-GB" altLang="en-US"/>
          </a:p>
          <a:p>
            <a:r>
              <a:rPr lang="en-GB" altLang="en-US"/>
              <a:t>Clearly confused</a:t>
            </a:r>
            <a:endParaRPr lang="en-GB" altLang="en-US"/>
          </a:p>
          <a:p>
            <a:r>
              <a:rPr lang="en-GB" altLang="en-US"/>
              <a:t>Seriously funny</a:t>
            </a:r>
            <a:endParaRPr lang="en-GB" altLang="en-US"/>
          </a:p>
          <a:p>
            <a:r>
              <a:rPr lang="en-GB" altLang="en-US"/>
              <a:t>Deafening silence</a:t>
            </a:r>
            <a:endParaRPr lang="en-GB" altLang="en-US"/>
          </a:p>
          <a:p>
            <a:r>
              <a:rPr lang="en-GB" altLang="en-US"/>
              <a:t>Loud whisper</a:t>
            </a:r>
            <a:endParaRPr lang="en-GB" altLang="en-US"/>
          </a:p>
          <a:p>
            <a:r>
              <a:rPr lang="en-GB" altLang="en-US"/>
              <a:t>Working holiday</a:t>
            </a:r>
            <a:endParaRPr lang="en-GB" altLang="en-US"/>
          </a:p>
          <a:p>
            <a:r>
              <a:rPr lang="en-GB" altLang="en-US"/>
              <a:t>Organised mess</a:t>
            </a:r>
            <a:endParaRPr lang="en-GB" altLang="en-US"/>
          </a:p>
          <a:p>
            <a:r>
              <a:rPr lang="en-GB" altLang="en-US"/>
              <a:t>Still moving</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rgbClr val="00B050"/>
                </a:solidFill>
                <a:effectLst>
                  <a:outerShdw blurRad="38100" dist="19050" dir="2700000" algn="tl" rotWithShape="0">
                    <a:schemeClr val="dk1">
                      <a:alpha val="40000"/>
                    </a:schemeClr>
                  </a:outerShdw>
                </a:effectLst>
              </a:rPr>
              <a:t>Oxymorons - Write a sentence with the following oxymorons.</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r>
              <a:rPr lang="en-GB" altLang="en-US"/>
              <a:t>student teacher</a:t>
            </a:r>
            <a:endParaRPr lang="en-GB" altLang="en-US"/>
          </a:p>
          <a:p>
            <a:r>
              <a:rPr lang="en-GB" altLang="en-US"/>
              <a:t>small crowd</a:t>
            </a:r>
            <a:endParaRPr lang="en-GB" altLang="en-US"/>
          </a:p>
          <a:p>
            <a:r>
              <a:rPr lang="en-GB" altLang="en-US"/>
              <a:t>least favourite</a:t>
            </a:r>
            <a:endParaRPr lang="en-GB" altLang="en-US"/>
          </a:p>
          <a:p>
            <a:r>
              <a:rPr lang="en-GB" altLang="en-US"/>
              <a:t>awfully good</a:t>
            </a:r>
            <a:endParaRPr lang="en-GB" altLang="en-US"/>
          </a:p>
          <a:p>
            <a:r>
              <a:rPr lang="en-GB" altLang="en-US"/>
              <a:t>run slowly</a:t>
            </a:r>
            <a:endParaRPr lang="en-GB" altLang="en-US"/>
          </a:p>
          <a:p>
            <a:r>
              <a:rPr lang="en-GB" altLang="en-US"/>
              <a:t>honest thief</a:t>
            </a:r>
            <a:endParaRPr lang="en-GB" altLang="en-US"/>
          </a:p>
          <a:p>
            <a:r>
              <a:rPr lang="en-GB" altLang="en-US"/>
              <a:t>deliberate mistake</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GB" altLang="en-US" sz="3555">
                <a:solidFill>
                  <a:srgbClr val="00B050"/>
                </a:solidFill>
                <a:effectLst>
                  <a:outerShdw blurRad="38100" dist="19050" dir="2700000" algn="tl" rotWithShape="0">
                    <a:schemeClr val="dk1">
                      <a:alpha val="40000"/>
                    </a:schemeClr>
                  </a:outerShdw>
                </a:effectLst>
              </a:rPr>
              <a:t>Oxymorons - Match up a word from the box to create an oxymoron.</a:t>
            </a:r>
            <a:endParaRPr lang="en-GB" altLang="en-US" sz="3555">
              <a:solidFill>
                <a:srgbClr val="00B050"/>
              </a:solidFill>
              <a:effectLst>
                <a:outerShdw blurRad="38100" dist="19050" dir="2700000" algn="tl" rotWithShape="0">
                  <a:schemeClr val="dk1">
                    <a:alpha val="40000"/>
                  </a:schemeClr>
                </a:outerShdw>
              </a:effectLst>
            </a:endParaRPr>
          </a:p>
        </p:txBody>
      </p:sp>
      <p:pic>
        <p:nvPicPr>
          <p:cNvPr id="4" name="Content Placeholder 3"/>
          <p:cNvPicPr>
            <a:picLocks noChangeAspect="1"/>
          </p:cNvPicPr>
          <p:nvPr>
            <p:ph idx="1"/>
          </p:nvPr>
        </p:nvPicPr>
        <p:blipFill>
          <a:blip r:embed="rId1"/>
          <a:stretch>
            <a:fillRect/>
          </a:stretch>
        </p:blipFill>
        <p:spPr>
          <a:xfrm>
            <a:off x="2538095" y="1621155"/>
            <a:ext cx="7115175" cy="5017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00B050"/>
                </a:solidFill>
                <a:effectLst>
                  <a:outerShdw blurRad="38100" dist="19050" dir="2700000" algn="tl" rotWithShape="0">
                    <a:schemeClr val="dk1">
                      <a:alpha val="40000"/>
                    </a:schemeClr>
                  </a:outerShdw>
                </a:effectLst>
              </a:rPr>
              <a:t>Oxymorons - Identify from pictures</a:t>
            </a:r>
            <a:endParaRPr lang="en-GB" altLang="en-US">
              <a:solidFill>
                <a:srgbClr val="00B050"/>
              </a:solidFill>
              <a:effectLst>
                <a:outerShdw blurRad="38100" dist="19050" dir="2700000" algn="tl" rotWithShape="0">
                  <a:schemeClr val="dk1">
                    <a:alpha val="40000"/>
                  </a:schemeClr>
                </a:outerShdw>
              </a:effectLst>
            </a:endParaRPr>
          </a:p>
        </p:txBody>
      </p:sp>
      <p:pic>
        <p:nvPicPr>
          <p:cNvPr id="6" name="Picture 5"/>
          <p:cNvPicPr>
            <a:picLocks noChangeAspect="1"/>
          </p:cNvPicPr>
          <p:nvPr/>
        </p:nvPicPr>
        <p:blipFill>
          <a:blip r:embed="rId1"/>
          <a:stretch>
            <a:fillRect/>
          </a:stretch>
        </p:blipFill>
        <p:spPr>
          <a:xfrm>
            <a:off x="838200" y="1691005"/>
            <a:ext cx="2736215" cy="1553845"/>
          </a:xfrm>
          <a:prstGeom prst="rect">
            <a:avLst/>
          </a:prstGeom>
        </p:spPr>
      </p:pic>
      <p:pic>
        <p:nvPicPr>
          <p:cNvPr id="10" name="Picture 9"/>
          <p:cNvPicPr>
            <a:picLocks noChangeAspect="1"/>
          </p:cNvPicPr>
          <p:nvPr/>
        </p:nvPicPr>
        <p:blipFill>
          <a:blip r:embed="rId2"/>
          <a:stretch>
            <a:fillRect/>
          </a:stretch>
        </p:blipFill>
        <p:spPr>
          <a:xfrm>
            <a:off x="4932045" y="4605020"/>
            <a:ext cx="2327910" cy="2098040"/>
          </a:xfrm>
          <a:prstGeom prst="rect">
            <a:avLst/>
          </a:prstGeom>
        </p:spPr>
      </p:pic>
      <p:pic>
        <p:nvPicPr>
          <p:cNvPr id="12" name="Content Placeholder 11"/>
          <p:cNvPicPr>
            <a:picLocks noChangeAspect="1"/>
          </p:cNvPicPr>
          <p:nvPr>
            <p:ph sz="half" idx="1"/>
          </p:nvPr>
        </p:nvPicPr>
        <p:blipFill>
          <a:blip r:embed="rId3"/>
          <a:stretch>
            <a:fillRect/>
          </a:stretch>
        </p:blipFill>
        <p:spPr>
          <a:xfrm>
            <a:off x="382270" y="3406140"/>
            <a:ext cx="2186940" cy="3296920"/>
          </a:xfrm>
          <a:prstGeom prst="rect">
            <a:avLst/>
          </a:prstGeom>
        </p:spPr>
      </p:pic>
      <p:pic>
        <p:nvPicPr>
          <p:cNvPr id="4" name="Content Placeholder 3"/>
          <p:cNvPicPr>
            <a:picLocks noChangeAspect="1"/>
          </p:cNvPicPr>
          <p:nvPr>
            <p:ph sz="half" idx="2"/>
          </p:nvPr>
        </p:nvPicPr>
        <p:blipFill>
          <a:blip r:embed="rId4"/>
          <a:stretch>
            <a:fillRect/>
          </a:stretch>
        </p:blipFill>
        <p:spPr>
          <a:xfrm>
            <a:off x="9379585" y="3935730"/>
            <a:ext cx="2812415" cy="2837815"/>
          </a:xfrm>
          <a:prstGeom prst="rect">
            <a:avLst/>
          </a:prstGeom>
        </p:spPr>
      </p:pic>
      <p:pic>
        <p:nvPicPr>
          <p:cNvPr id="5" name="Picture 4"/>
          <p:cNvPicPr>
            <a:picLocks noChangeAspect="1"/>
          </p:cNvPicPr>
          <p:nvPr/>
        </p:nvPicPr>
        <p:blipFill>
          <a:blip r:embed="rId5"/>
          <a:stretch>
            <a:fillRect/>
          </a:stretch>
        </p:blipFill>
        <p:spPr>
          <a:xfrm>
            <a:off x="7919085" y="1615440"/>
            <a:ext cx="3858895" cy="1704975"/>
          </a:xfrm>
          <a:prstGeom prst="rect">
            <a:avLst/>
          </a:prstGeom>
        </p:spPr>
      </p:pic>
      <p:pic>
        <p:nvPicPr>
          <p:cNvPr id="8" name="Picture 7"/>
          <p:cNvPicPr>
            <a:picLocks noChangeAspect="1"/>
          </p:cNvPicPr>
          <p:nvPr/>
        </p:nvPicPr>
        <p:blipFill>
          <a:blip r:embed="rId6"/>
          <a:stretch>
            <a:fillRect/>
          </a:stretch>
        </p:blipFill>
        <p:spPr>
          <a:xfrm>
            <a:off x="4601845" y="1388745"/>
            <a:ext cx="2290445" cy="2669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GB" altLang="en-US">
                <a:solidFill>
                  <a:srgbClr val="00B050"/>
                </a:solidFill>
                <a:effectLst>
                  <a:outerShdw blurRad="38100" dist="19050" dir="2700000" algn="tl" rotWithShape="0">
                    <a:schemeClr val="dk1">
                      <a:alpha val="40000"/>
                    </a:schemeClr>
                  </a:outerShdw>
                </a:effectLst>
              </a:rPr>
              <a:t>Oxymorons </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838200" y="2708275"/>
            <a:ext cx="10515600" cy="2139950"/>
          </a:xfrm>
        </p:spPr>
        <p:txBody>
          <a:bodyPr/>
          <a:p>
            <a:r>
              <a:rPr lang="en-GB" altLang="en-US"/>
              <a:t>Can you write a paragraph containing at least four oxymorons.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rgbClr val="00B050"/>
                </a:solidFill>
                <a:effectLst>
                  <a:outerShdw blurRad="38100" dist="19050" dir="2700000" algn="tl" rotWithShape="0">
                    <a:schemeClr val="dk1">
                      <a:alpha val="40000"/>
                    </a:schemeClr>
                  </a:outerShdw>
                </a:effectLst>
              </a:rPr>
              <a:t>Oxymorons - Identify the oxymorons</a:t>
            </a:r>
            <a:endParaRPr lang="en-GB" altLang="en-US">
              <a:solidFill>
                <a:srgbClr val="00B050"/>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p:txBody>
          <a:bodyPr/>
          <a:p>
            <a:pPr marL="0" indent="0">
              <a:buNone/>
            </a:pPr>
            <a:r>
              <a:rPr lang="en-GB" altLang="en-US"/>
              <a:t>I tried to turn a blind eye to the state of the room. It was the aftermath of the farewell reception for Joe, who had been promoted as a sergeant in ‘G’ Brigade. What an honour for such an advanced beginner! </a:t>
            </a:r>
            <a:endParaRPr lang="en-GB" altLang="en-US"/>
          </a:p>
          <a:p>
            <a:endParaRPr lang="en-GB" altLang="en-US"/>
          </a:p>
          <a:p>
            <a:pPr marL="0" indent="0">
              <a:buNone/>
            </a:pPr>
            <a:r>
              <a:rPr lang="en-GB" altLang="en-US"/>
              <a:t>The floor was covered in plastic glasses and all items of party food and in the dim light I wondered if Joe was the right person for the job or was he just a clever fool?</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chemeClr val="accent1"/>
                </a:solidFill>
                <a:effectLst>
                  <a:outerShdw blurRad="38100" dist="25400" dir="5400000" algn="ctr" rotWithShape="0">
                    <a:srgbClr val="6E747A">
                      <a:alpha val="43000"/>
                    </a:srgbClr>
                  </a:outerShdw>
                </a:effectLst>
              </a:rPr>
              <a:t>Idioms - Phrases that don’t make sense</a:t>
            </a:r>
            <a:endParaRPr lang="en-GB" altLang="en-US">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lnSpcReduction="20000"/>
          </a:bodyPr>
          <a:p>
            <a:r>
              <a:rPr lang="en-GB" altLang="en-US"/>
              <a:t>Bring home the bacon</a:t>
            </a:r>
            <a:endParaRPr lang="en-GB" altLang="en-US"/>
          </a:p>
          <a:p>
            <a:r>
              <a:rPr lang="en-GB" altLang="en-US"/>
              <a:t>Take a rain check</a:t>
            </a:r>
            <a:endParaRPr lang="en-GB" altLang="en-US"/>
          </a:p>
          <a:p>
            <a:r>
              <a:rPr lang="en-GB" altLang="en-US"/>
              <a:t>Cold feet</a:t>
            </a:r>
            <a:endParaRPr lang="en-GB" altLang="en-US"/>
          </a:p>
          <a:p>
            <a:r>
              <a:rPr lang="en-GB" altLang="en-US"/>
              <a:t>Caught red handed</a:t>
            </a:r>
            <a:endParaRPr lang="en-GB" altLang="en-US"/>
          </a:p>
          <a:p>
            <a:r>
              <a:rPr lang="en-GB" altLang="en-US"/>
              <a:t>Eyes in the back of my head</a:t>
            </a:r>
            <a:endParaRPr lang="en-GB" altLang="en-US"/>
          </a:p>
          <a:p>
            <a:r>
              <a:rPr lang="en-GB" altLang="en-US"/>
              <a:t>Black sheep of the family</a:t>
            </a:r>
            <a:endParaRPr lang="en-GB" altLang="en-US"/>
          </a:p>
          <a:p>
            <a:r>
              <a:rPr lang="en-GB" altLang="en-US"/>
              <a:t>Can’t swing a cat in here</a:t>
            </a:r>
            <a:endParaRPr lang="en-GB" altLang="en-US"/>
          </a:p>
          <a:p>
            <a:r>
              <a:rPr lang="en-GB" altLang="en-US"/>
              <a:t>When pigs fly</a:t>
            </a:r>
            <a:endParaRPr lang="en-GB" altLang="en-US"/>
          </a:p>
          <a:p>
            <a:r>
              <a:rPr lang="en-GB" altLang="en-US"/>
              <a:t>Cost an arm and a leg</a:t>
            </a:r>
            <a:endParaRPr lang="en-GB" altLang="en-US"/>
          </a:p>
          <a:p>
            <a:r>
              <a:rPr lang="en-GB" altLang="en-US"/>
              <a:t>Raining cats and dogs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chemeClr val="accent1"/>
                </a:solidFill>
                <a:effectLst>
                  <a:outerShdw blurRad="38100" dist="25400" dir="5400000" algn="ctr" rotWithShape="0">
                    <a:srgbClr val="6E747A">
                      <a:alpha val="43000"/>
                    </a:srgbClr>
                  </a:outerShdw>
                </a:effectLst>
              </a:rPr>
              <a:t>Idioms - Explain the meaning</a:t>
            </a:r>
            <a:endParaRPr lang="en-GB" altLang="en-US">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normAutofit lnSpcReduction="20000"/>
          </a:bodyPr>
          <a:p>
            <a:r>
              <a:rPr lang="en-GB" altLang="en-US"/>
              <a:t>Don’t let the cat out of the bag.</a:t>
            </a:r>
            <a:endParaRPr lang="en-GB" altLang="en-US"/>
          </a:p>
          <a:p>
            <a:r>
              <a:rPr lang="en-GB" altLang="en-US"/>
              <a:t>Walls have ears.</a:t>
            </a:r>
            <a:endParaRPr lang="en-GB" altLang="en-US"/>
          </a:p>
          <a:p>
            <a:r>
              <a:rPr lang="en-GB" altLang="en-US"/>
              <a:t>Sitting on the fence.</a:t>
            </a:r>
            <a:endParaRPr lang="en-GB" altLang="en-US"/>
          </a:p>
          <a:p>
            <a:r>
              <a:rPr lang="en-GB" altLang="en-US"/>
              <a:t>Break the ice.</a:t>
            </a:r>
            <a:endParaRPr lang="en-GB" altLang="en-US"/>
          </a:p>
          <a:p>
            <a:r>
              <a:rPr lang="en-GB" altLang="en-US"/>
              <a:t>Spill the beans.</a:t>
            </a:r>
            <a:endParaRPr lang="en-GB" altLang="en-US"/>
          </a:p>
          <a:p>
            <a:r>
              <a:rPr lang="en-GB" altLang="en-US"/>
              <a:t>On cloud nine.</a:t>
            </a:r>
            <a:endParaRPr lang="en-GB" altLang="en-US"/>
          </a:p>
          <a:p>
            <a:r>
              <a:rPr lang="en-GB" altLang="en-US"/>
              <a:t>Out of the blue.</a:t>
            </a:r>
            <a:endParaRPr lang="en-GB" altLang="en-US"/>
          </a:p>
          <a:p>
            <a:r>
              <a:rPr lang="en-GB" altLang="en-US"/>
              <a:t>See eye to eye.</a:t>
            </a:r>
            <a:endParaRPr lang="en-GB" altLang="en-US"/>
          </a:p>
          <a:p>
            <a:r>
              <a:rPr lang="en-GB" altLang="en-US"/>
              <a:t>Green thumb.</a:t>
            </a:r>
            <a:endParaRPr lang="en-GB" altLang="en-US"/>
          </a:p>
          <a:p>
            <a:r>
              <a:rPr lang="en-GB" altLang="en-US"/>
              <a:t>Wave the white flag.</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GB" altLang="en-US">
                <a:solidFill>
                  <a:schemeClr val="accent1"/>
                </a:solidFill>
                <a:effectLst>
                  <a:outerShdw blurRad="38100" dist="25400" dir="5400000" algn="ctr" rotWithShape="0">
                    <a:srgbClr val="6E747A">
                      <a:alpha val="43000"/>
                    </a:srgbClr>
                  </a:outerShdw>
                </a:effectLst>
              </a:rPr>
              <a:t>Idioms - Use each idiom in a sentence and then explain what it means.</a:t>
            </a:r>
            <a:endParaRPr lang="en-GB" altLang="en-US">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idx="1"/>
          </p:nvPr>
        </p:nvSpPr>
        <p:spPr/>
        <p:txBody>
          <a:bodyPr/>
          <a:p>
            <a:r>
              <a:rPr lang="en-GB" altLang="en-US"/>
              <a:t>under the weather</a:t>
            </a:r>
            <a:endParaRPr lang="en-GB" altLang="en-US"/>
          </a:p>
          <a:p>
            <a:r>
              <a:rPr lang="en-GB" altLang="en-US"/>
              <a:t>down to earth</a:t>
            </a:r>
            <a:endParaRPr lang="en-GB" altLang="en-US"/>
          </a:p>
          <a:p>
            <a:r>
              <a:rPr lang="en-GB" altLang="en-US"/>
              <a:t>butterflies in my stomach</a:t>
            </a:r>
            <a:endParaRPr lang="en-GB" altLang="en-US"/>
          </a:p>
          <a:p>
            <a:r>
              <a:rPr lang="en-GB" altLang="en-US"/>
              <a:t>tie the knot</a:t>
            </a:r>
            <a:endParaRPr lang="en-GB" altLang="en-US"/>
          </a:p>
          <a:p>
            <a:r>
              <a:rPr lang="en-GB" altLang="en-US"/>
              <a:t>piece of cake</a:t>
            </a:r>
            <a:endParaRPr lang="en-GB" altLang="en-US"/>
          </a:p>
          <a:p>
            <a:r>
              <a:rPr lang="en-GB" altLang="en-US"/>
              <a:t>over the moon</a:t>
            </a:r>
            <a:endParaRPr lang="en-GB" altLang="en-US"/>
          </a:p>
          <a:p>
            <a:r>
              <a:rPr lang="en-GB" altLang="en-US"/>
              <a:t>in the dog house</a:t>
            </a:r>
            <a:endParaRPr lang="en-GB" altLang="en-US"/>
          </a:p>
          <a:p>
            <a:r>
              <a:rPr lang="en-GB" altLang="en-US"/>
              <a:t>walls have ears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scene3d>
              <a:camera prst="orthographicFront"/>
              <a:lightRig rig="threePt" dir="t"/>
            </a:scene3d>
          </a:bodyPr>
          <a:p>
            <a:r>
              <a:rPr lang="en-GB" altLang="en-US">
                <a:solidFill>
                  <a:schemeClr val="accent1"/>
                </a:solidFill>
                <a:effectLst>
                  <a:outerShdw blurRad="38100" dist="25400" dir="5400000" algn="ctr" rotWithShape="0">
                    <a:srgbClr val="6E747A">
                      <a:alpha val="43000"/>
                    </a:srgbClr>
                  </a:outerShdw>
                </a:effectLst>
              </a:rPr>
              <a:t>Identify the idioms</a:t>
            </a:r>
            <a:endParaRPr lang="en-GB" altLang="en-US">
              <a:solidFill>
                <a:schemeClr val="accent1"/>
              </a:solidFill>
              <a:effectLst>
                <a:outerShdw blurRad="38100" dist="25400" dir="5400000" algn="ctr" rotWithShape="0">
                  <a:srgbClr val="6E747A">
                    <a:alpha val="43000"/>
                  </a:srgbClr>
                </a:outerShdw>
              </a:effectLst>
            </a:endParaRPr>
          </a:p>
        </p:txBody>
      </p:sp>
      <p:pic>
        <p:nvPicPr>
          <p:cNvPr id="14" name="Content Placeholder 13"/>
          <p:cNvPicPr>
            <a:picLocks noChangeAspect="1"/>
          </p:cNvPicPr>
          <p:nvPr>
            <p:ph sz="half" idx="1"/>
          </p:nvPr>
        </p:nvPicPr>
        <p:blipFill>
          <a:blip r:embed="rId1"/>
          <a:stretch>
            <a:fillRect/>
          </a:stretch>
        </p:blipFill>
        <p:spPr>
          <a:xfrm>
            <a:off x="541655" y="4225925"/>
            <a:ext cx="2446020" cy="2354580"/>
          </a:xfrm>
          <a:prstGeom prst="rect">
            <a:avLst/>
          </a:prstGeom>
        </p:spPr>
      </p:pic>
      <p:pic>
        <p:nvPicPr>
          <p:cNvPr id="4" name="Picture 3"/>
          <p:cNvPicPr>
            <a:picLocks noChangeAspect="1"/>
          </p:cNvPicPr>
          <p:nvPr/>
        </p:nvPicPr>
        <p:blipFill>
          <a:blip r:embed="rId2"/>
          <a:stretch>
            <a:fillRect/>
          </a:stretch>
        </p:blipFill>
        <p:spPr>
          <a:xfrm>
            <a:off x="4770120" y="4819650"/>
            <a:ext cx="2652395" cy="1687195"/>
          </a:xfrm>
          <a:prstGeom prst="rect">
            <a:avLst/>
          </a:prstGeom>
        </p:spPr>
      </p:pic>
      <p:pic>
        <p:nvPicPr>
          <p:cNvPr id="5" name="Picture 4"/>
          <p:cNvPicPr>
            <a:picLocks noChangeAspect="1"/>
          </p:cNvPicPr>
          <p:nvPr/>
        </p:nvPicPr>
        <p:blipFill>
          <a:blip r:embed="rId3"/>
          <a:stretch>
            <a:fillRect/>
          </a:stretch>
        </p:blipFill>
        <p:spPr>
          <a:xfrm>
            <a:off x="9688195" y="4355465"/>
            <a:ext cx="1478280" cy="2225040"/>
          </a:xfrm>
          <a:prstGeom prst="rect">
            <a:avLst/>
          </a:prstGeom>
        </p:spPr>
      </p:pic>
      <p:pic>
        <p:nvPicPr>
          <p:cNvPr id="6" name="Picture 5"/>
          <p:cNvPicPr>
            <a:picLocks noChangeAspect="1"/>
          </p:cNvPicPr>
          <p:nvPr/>
        </p:nvPicPr>
        <p:blipFill>
          <a:blip r:embed="rId4"/>
          <a:stretch>
            <a:fillRect/>
          </a:stretch>
        </p:blipFill>
        <p:spPr>
          <a:xfrm>
            <a:off x="4907915" y="2068195"/>
            <a:ext cx="2514600" cy="1539240"/>
          </a:xfrm>
          <a:prstGeom prst="rect">
            <a:avLst/>
          </a:prstGeom>
        </p:spPr>
      </p:pic>
      <p:pic>
        <p:nvPicPr>
          <p:cNvPr id="10" name="Content Placeholder 9"/>
          <p:cNvPicPr>
            <a:picLocks noChangeAspect="1"/>
          </p:cNvPicPr>
          <p:nvPr>
            <p:ph sz="half" idx="2"/>
          </p:nvPr>
        </p:nvPicPr>
        <p:blipFill>
          <a:blip r:embed="rId5"/>
          <a:stretch>
            <a:fillRect/>
          </a:stretch>
        </p:blipFill>
        <p:spPr>
          <a:xfrm>
            <a:off x="1067435" y="1942465"/>
            <a:ext cx="1920240" cy="1790700"/>
          </a:xfrm>
          <a:prstGeom prst="rect">
            <a:avLst/>
          </a:prstGeom>
        </p:spPr>
      </p:pic>
      <p:pic>
        <p:nvPicPr>
          <p:cNvPr id="11" name="Picture 10"/>
          <p:cNvPicPr>
            <a:picLocks noChangeAspect="1"/>
          </p:cNvPicPr>
          <p:nvPr/>
        </p:nvPicPr>
        <p:blipFill>
          <a:blip r:embed="rId6"/>
          <a:stretch>
            <a:fillRect/>
          </a:stretch>
        </p:blipFill>
        <p:spPr>
          <a:xfrm>
            <a:off x="9154795" y="1851025"/>
            <a:ext cx="2011680" cy="1882140"/>
          </a:xfrm>
          <a:prstGeom prst="rect">
            <a:avLst/>
          </a:prstGeom>
        </p:spPr>
      </p:pic>
      <p:pic>
        <p:nvPicPr>
          <p:cNvPr id="12" name="Picture 11"/>
          <p:cNvPicPr>
            <a:picLocks noChangeAspect="1"/>
          </p:cNvPicPr>
          <p:nvPr/>
        </p:nvPicPr>
        <p:blipFill>
          <a:blip r:embed="rId7"/>
          <a:stretch>
            <a:fillRect/>
          </a:stretch>
        </p:blipFill>
        <p:spPr>
          <a:xfrm>
            <a:off x="7726680" y="3676650"/>
            <a:ext cx="1567180" cy="1203960"/>
          </a:xfrm>
          <a:prstGeom prst="rect">
            <a:avLst/>
          </a:prstGeom>
        </p:spPr>
      </p:pic>
      <p:pic>
        <p:nvPicPr>
          <p:cNvPr id="13" name="Picture 12"/>
          <p:cNvPicPr>
            <a:picLocks noChangeAspect="1"/>
          </p:cNvPicPr>
          <p:nvPr/>
        </p:nvPicPr>
        <p:blipFill>
          <a:blip r:embed="rId8"/>
          <a:stretch>
            <a:fillRect/>
          </a:stretch>
        </p:blipFill>
        <p:spPr>
          <a:xfrm>
            <a:off x="2987675" y="3737610"/>
            <a:ext cx="1478280" cy="1082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13360"/>
            <a:ext cx="10515600" cy="1264285"/>
          </a:xfrm>
        </p:spPr>
        <p:txBody>
          <a:bodyPr>
            <a:normAutofit/>
          </a:bodyPr>
          <a:p>
            <a:r>
              <a:rPr lang="en-GB" altLang="en-US" sz="3555">
                <a:solidFill>
                  <a:schemeClr val="accent1"/>
                </a:solidFill>
                <a:effectLst>
                  <a:outerShdw blurRad="38100" dist="25400" dir="5400000" algn="ctr" rotWithShape="0">
                    <a:srgbClr val="6E747A">
                      <a:alpha val="43000"/>
                    </a:srgbClr>
                  </a:outerShdw>
                </a:effectLst>
              </a:rPr>
              <a:t>Idioms - Write a sentence about each picture using an idiom.</a:t>
            </a:r>
            <a:endParaRPr lang="en-GB" altLang="en-US" sz="3555">
              <a:solidFill>
                <a:schemeClr val="accent1"/>
              </a:solidFill>
              <a:effectLst>
                <a:outerShdw blurRad="38100" dist="25400" dir="5400000" algn="ctr" rotWithShape="0">
                  <a:srgbClr val="6E747A">
                    <a:alpha val="43000"/>
                  </a:srgbClr>
                </a:outerShdw>
              </a:effectLst>
            </a:endParaRPr>
          </a:p>
        </p:txBody>
      </p:sp>
      <p:pic>
        <p:nvPicPr>
          <p:cNvPr id="4" name="Content Placeholder 3"/>
          <p:cNvPicPr>
            <a:picLocks noChangeAspect="1"/>
          </p:cNvPicPr>
          <p:nvPr>
            <p:ph idx="1"/>
          </p:nvPr>
        </p:nvPicPr>
        <p:blipFill>
          <a:blip r:embed="rId1"/>
          <a:stretch>
            <a:fillRect/>
          </a:stretch>
        </p:blipFill>
        <p:spPr>
          <a:xfrm>
            <a:off x="2112645" y="1477645"/>
            <a:ext cx="7966710" cy="5112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53365"/>
            <a:ext cx="10515600" cy="1164590"/>
          </a:xfrm>
        </p:spPr>
        <p:txBody>
          <a:bodyPr>
            <a:normAutofit/>
          </a:bodyPr>
          <a:p>
            <a:r>
              <a:rPr lang="en-GB" altLang="en-US" sz="3555">
                <a:solidFill>
                  <a:schemeClr val="accent1"/>
                </a:solidFill>
                <a:effectLst>
                  <a:outerShdw blurRad="38100" dist="25400" dir="5400000" algn="ctr" rotWithShape="0">
                    <a:srgbClr val="6E747A">
                      <a:alpha val="43000"/>
                    </a:srgbClr>
                  </a:outerShdw>
                </a:effectLst>
              </a:rPr>
              <a:t>Idioms - Rewrite the sentences using idioms from the box.</a:t>
            </a:r>
            <a:endParaRPr lang="en-GB" altLang="en-US" sz="3555">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a:xfrm>
            <a:off x="838200" y="1418590"/>
            <a:ext cx="5181600" cy="4758690"/>
          </a:xfrm>
        </p:spPr>
        <p:txBody>
          <a:bodyPr>
            <a:normAutofit lnSpcReduction="20000"/>
          </a:bodyPr>
          <a:p>
            <a:r>
              <a:rPr lang="en-GB" altLang="en-US"/>
              <a:t>Mrs. Smith tried very hard to help me.</a:t>
            </a:r>
            <a:endParaRPr lang="en-GB" altLang="en-US"/>
          </a:p>
          <a:p>
            <a:r>
              <a:rPr lang="en-GB" altLang="en-US"/>
              <a:t>Fred is walking in a daze.</a:t>
            </a:r>
            <a:endParaRPr lang="en-GB" altLang="en-US"/>
          </a:p>
          <a:p>
            <a:r>
              <a:rPr lang="en-GB" altLang="en-US"/>
              <a:t>Emma is not feeling well.</a:t>
            </a:r>
            <a:endParaRPr lang="en-GB" altLang="en-US"/>
          </a:p>
          <a:p>
            <a:r>
              <a:rPr lang="en-GB" altLang="en-US"/>
              <a:t>Marie looks exactly like her older sister.</a:t>
            </a:r>
            <a:endParaRPr lang="en-GB" altLang="en-US"/>
          </a:p>
          <a:p>
            <a:r>
              <a:rPr lang="en-GB" altLang="en-US"/>
              <a:t>I’m tired so I’m going to sleep.</a:t>
            </a:r>
            <a:endParaRPr lang="en-GB" altLang="en-US"/>
          </a:p>
          <a:p>
            <a:r>
              <a:rPr lang="en-GB" altLang="en-US"/>
              <a:t>Are you kidding me?</a:t>
            </a:r>
            <a:endParaRPr lang="en-GB" altLang="en-US"/>
          </a:p>
          <a:p>
            <a:r>
              <a:rPr lang="en-GB" altLang="en-US"/>
              <a:t>Will you get to the point?</a:t>
            </a:r>
            <a:endParaRPr lang="en-GB" altLang="en-US"/>
          </a:p>
          <a:p>
            <a:r>
              <a:rPr lang="en-GB" altLang="en-US"/>
              <a:t>Lee can’t go to the cinema today, he wants us to ask him another time.</a:t>
            </a:r>
            <a:endParaRPr lang="en-GB" altLang="en-US"/>
          </a:p>
        </p:txBody>
      </p:sp>
      <p:pic>
        <p:nvPicPr>
          <p:cNvPr id="4" name="Content Placeholder 3"/>
          <p:cNvPicPr>
            <a:picLocks noChangeAspect="1"/>
          </p:cNvPicPr>
          <p:nvPr>
            <p:ph sz="half" idx="2"/>
          </p:nvPr>
        </p:nvPicPr>
        <p:blipFill>
          <a:blip r:embed="rId1"/>
          <a:stretch>
            <a:fillRect/>
          </a:stretch>
        </p:blipFill>
        <p:spPr>
          <a:xfrm>
            <a:off x="8322310" y="1845310"/>
            <a:ext cx="3031490" cy="4331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solidFill>
                  <a:schemeClr val="accent1"/>
                </a:solidFill>
                <a:effectLst>
                  <a:outerShdw blurRad="38100" dist="25400" dir="5400000" algn="ctr" rotWithShape="0">
                    <a:srgbClr val="6E747A">
                      <a:alpha val="43000"/>
                    </a:srgbClr>
                  </a:outerShdw>
                </a:effectLst>
              </a:rPr>
              <a:t>Idioms - Identify the idioms.</a:t>
            </a:r>
            <a:endParaRPr lang="en-GB" altLang="en-US">
              <a:solidFill>
                <a:schemeClr val="accent1"/>
              </a:solidFill>
              <a:effectLst>
                <a:outerShdw blurRad="38100" dist="25400" dir="5400000" algn="ctr" rotWithShape="0">
                  <a:srgbClr val="6E747A">
                    <a:alpha val="43000"/>
                  </a:srgbClr>
                </a:outerShdw>
              </a:effectLst>
            </a:endParaRPr>
          </a:p>
        </p:txBody>
      </p:sp>
      <p:sp>
        <p:nvSpPr>
          <p:cNvPr id="3" name="Content Placeholder 2"/>
          <p:cNvSpPr>
            <a:spLocks noGrp="1"/>
          </p:cNvSpPr>
          <p:nvPr>
            <p:ph sz="half" idx="1"/>
          </p:nvPr>
        </p:nvSpPr>
        <p:spPr>
          <a:xfrm>
            <a:off x="838200" y="1825625"/>
            <a:ext cx="10515600" cy="4351655"/>
          </a:xfrm>
        </p:spPr>
        <p:txBody>
          <a:bodyPr/>
          <a:p>
            <a:r>
              <a:rPr lang="en-GB" altLang="en-US"/>
              <a:t>I felt over the moon because after feeling under the weather for so long I now felt on top of the world again. It all began on a day when it was raining cats and dogs. I felt like I was losing my marbles because someone had bitten my head off for no reason. It was later in the day when I tried to get to the bottom of it and I began to see the light. My friend hit the nail on the head when she said that the other person had got their knickers in a twist. She then said, “Keep your hair on.” And went on to suggest that she turned over a new leaf so that more people liked her.</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43840"/>
            <a:ext cx="10515600" cy="1000760"/>
          </a:xfrm>
        </p:spPr>
        <p:txBody>
          <a:bodyPr/>
          <a:p>
            <a:r>
              <a:rPr lang="en-GB" altLang="en-US" sz="3200">
                <a:ln w="22225">
                  <a:solidFill>
                    <a:schemeClr val="accent2"/>
                  </a:solidFill>
                  <a:prstDash val="solid"/>
                </a:ln>
                <a:solidFill>
                  <a:schemeClr val="accent2">
                    <a:lumMod val="40000"/>
                    <a:lumOff val="60000"/>
                  </a:schemeClr>
                </a:solidFill>
                <a:effectLst/>
              </a:rPr>
              <a:t>Identify as many figures of speech as you can.</a:t>
            </a:r>
            <a:endParaRPr lang="en-GB" altLang="en-US" sz="3200">
              <a:ln w="22225">
                <a:solidFill>
                  <a:schemeClr val="accent2"/>
                </a:solidFill>
                <a:prstDash val="solid"/>
              </a:ln>
              <a:solidFill>
                <a:schemeClr val="accent2">
                  <a:lumMod val="40000"/>
                  <a:lumOff val="60000"/>
                </a:schemeClr>
              </a:solidFill>
              <a:effectLst/>
            </a:endParaRPr>
          </a:p>
        </p:txBody>
      </p:sp>
      <p:pic>
        <p:nvPicPr>
          <p:cNvPr id="5" name="Content Placeholder 4"/>
          <p:cNvPicPr>
            <a:picLocks noChangeAspect="1"/>
          </p:cNvPicPr>
          <p:nvPr>
            <p:ph idx="1"/>
          </p:nvPr>
        </p:nvPicPr>
        <p:blipFill>
          <a:blip r:embed="rId1"/>
          <a:stretch>
            <a:fillRect/>
          </a:stretch>
        </p:blipFill>
        <p:spPr>
          <a:xfrm>
            <a:off x="4081780" y="1113155"/>
            <a:ext cx="3925570" cy="56305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43840"/>
            <a:ext cx="10515600" cy="980440"/>
          </a:xfrm>
        </p:spPr>
        <p:txBody>
          <a:bodyPr/>
          <a:p>
            <a:r>
              <a:rPr lang="en-GB" altLang="en-US" sz="3200">
                <a:ln w="22225">
                  <a:solidFill>
                    <a:schemeClr val="accent2"/>
                  </a:solidFill>
                  <a:prstDash val="solid"/>
                </a:ln>
                <a:solidFill>
                  <a:schemeClr val="accent2">
                    <a:lumMod val="40000"/>
                    <a:lumOff val="60000"/>
                  </a:schemeClr>
                </a:solidFill>
                <a:effectLst/>
              </a:rPr>
              <a:t>Identify the figures of speech</a:t>
            </a:r>
            <a:endParaRPr lang="en-GB" altLang="en-US" sz="3200">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1224280"/>
            <a:ext cx="10515600" cy="4953000"/>
          </a:xfrm>
        </p:spPr>
        <p:txBody>
          <a:bodyPr>
            <a:normAutofit fontScale="70000"/>
          </a:bodyPr>
          <a:p>
            <a:pPr marL="0" indent="0">
              <a:buNone/>
            </a:pPr>
            <a:r>
              <a:rPr lang="en-GB" altLang="en-US"/>
              <a:t>1. The trees of the forest watched sympathetically over the lost child.</a:t>
            </a:r>
            <a:endParaRPr lang="en-GB" altLang="en-US"/>
          </a:p>
          <a:p>
            <a:pPr marL="0" indent="0">
              <a:buNone/>
            </a:pPr>
            <a:r>
              <a:rPr lang="en-GB" altLang="en-US"/>
              <a:t>2. They fought like cats and dogs.</a:t>
            </a:r>
            <a:endParaRPr lang="en-GB" altLang="en-US"/>
          </a:p>
          <a:p>
            <a:pPr marL="0" indent="0">
              <a:buNone/>
            </a:pPr>
            <a:r>
              <a:rPr lang="en-GB" altLang="en-US"/>
              <a:t>3. Smoke belched from the factory chimneys beside the river.</a:t>
            </a:r>
            <a:endParaRPr lang="en-GB" altLang="en-US"/>
          </a:p>
          <a:p>
            <a:pPr marL="0" indent="0">
              <a:buNone/>
            </a:pPr>
            <a:r>
              <a:rPr lang="en-GB" altLang="en-US"/>
              <a:t>4. This bedroom is like a prison.</a:t>
            </a:r>
            <a:endParaRPr lang="en-GB" altLang="en-US"/>
          </a:p>
          <a:p>
            <a:pPr marL="0" indent="0">
              <a:buNone/>
            </a:pPr>
            <a:r>
              <a:rPr lang="en-GB" altLang="en-US"/>
              <a:t>5. I will die if he asks me to dance.</a:t>
            </a:r>
            <a:endParaRPr lang="en-GB" altLang="en-US"/>
          </a:p>
          <a:p>
            <a:pPr marL="0" indent="0">
              <a:buNone/>
            </a:pPr>
            <a:r>
              <a:rPr lang="en-GB" altLang="en-US"/>
              <a:t>6. The cloudy sky seemed so sad.</a:t>
            </a:r>
            <a:endParaRPr lang="en-GB" altLang="en-US"/>
          </a:p>
          <a:p>
            <a:pPr marL="0" indent="0">
              <a:buNone/>
            </a:pPr>
            <a:r>
              <a:rPr lang="en-GB" altLang="en-US"/>
              <a:t>7. I can’t make any promises but it’s a definite possibility.</a:t>
            </a:r>
            <a:endParaRPr lang="en-GB" altLang="en-US"/>
          </a:p>
          <a:p>
            <a:pPr marL="0" indent="0">
              <a:buNone/>
            </a:pPr>
            <a:r>
              <a:rPr lang="en-GB" altLang="en-US"/>
              <a:t>8. That was the straw that broke the camel’s back.</a:t>
            </a:r>
            <a:endParaRPr lang="en-GB" altLang="en-US"/>
          </a:p>
          <a:p>
            <a:pPr marL="0" indent="0">
              <a:buNone/>
            </a:pPr>
            <a:r>
              <a:rPr lang="en-GB" altLang="en-US"/>
              <a:t>9. My new car cost me an arm and a leg.</a:t>
            </a:r>
            <a:endParaRPr lang="en-GB" altLang="en-US"/>
          </a:p>
          <a:p>
            <a:pPr marL="0" indent="0">
              <a:buNone/>
            </a:pPr>
            <a:r>
              <a:rPr lang="en-GB" altLang="en-US"/>
              <a:t>10. The teacher thanked me for all my help.</a:t>
            </a:r>
            <a:endParaRPr lang="en-GB" altLang="en-US"/>
          </a:p>
          <a:p>
            <a:pPr marL="0" indent="0">
              <a:buNone/>
            </a:pPr>
            <a:r>
              <a:rPr lang="en-GB" altLang="en-US"/>
              <a:t>11. My best friend is the class clown.</a:t>
            </a:r>
            <a:endParaRPr lang="en-GB" altLang="en-US"/>
          </a:p>
          <a:p>
            <a:pPr marL="0" indent="0">
              <a:buNone/>
            </a:pPr>
            <a:r>
              <a:rPr lang="en-GB" altLang="en-US"/>
              <a:t>12. Our feet squished in the mud.</a:t>
            </a:r>
            <a:endParaRPr lang="en-GB" altLang="en-US"/>
          </a:p>
          <a:p>
            <a:pPr marL="0" indent="0">
              <a:buNone/>
            </a:pP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63525"/>
            <a:ext cx="10515600" cy="758825"/>
          </a:xfrm>
        </p:spPr>
        <p:txBody>
          <a:bodyPr/>
          <a:p>
            <a:r>
              <a:rPr lang="en-GB" altLang="en-US" sz="3200">
                <a:ln w="22225">
                  <a:solidFill>
                    <a:schemeClr val="accent2"/>
                  </a:solidFill>
                  <a:prstDash val="solid"/>
                </a:ln>
                <a:solidFill>
                  <a:schemeClr val="accent2">
                    <a:lumMod val="40000"/>
                    <a:lumOff val="60000"/>
                  </a:schemeClr>
                </a:solidFill>
                <a:effectLst/>
              </a:rPr>
              <a:t>Identify the figures of speech.</a:t>
            </a:r>
            <a:endParaRPr lang="en-GB" altLang="en-US" sz="3200">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a:xfrm>
            <a:off x="838200" y="1022350"/>
            <a:ext cx="10515600" cy="5154930"/>
          </a:xfrm>
        </p:spPr>
        <p:txBody>
          <a:bodyPr>
            <a:normAutofit fontScale="80000"/>
          </a:bodyPr>
          <a:p>
            <a:pPr marL="0" indent="0">
              <a:buNone/>
            </a:pPr>
            <a:endParaRPr lang="en-GB" altLang="en-US"/>
          </a:p>
          <a:p>
            <a:pPr marL="0" indent="0">
              <a:buNone/>
            </a:pPr>
            <a:r>
              <a:rPr lang="en-GB" altLang="en-US"/>
              <a:t>1. I could listen to my favourite song forever.</a:t>
            </a:r>
            <a:endParaRPr lang="en-GB" altLang="en-US"/>
          </a:p>
          <a:p>
            <a:pPr marL="0" indent="0">
              <a:buNone/>
            </a:pPr>
            <a:r>
              <a:rPr lang="en-GB" altLang="en-US"/>
              <a:t>2. Wendy was washing the windows when I arrived.</a:t>
            </a:r>
            <a:endParaRPr lang="en-GB" altLang="en-US"/>
          </a:p>
          <a:p>
            <a:pPr marL="0" indent="0">
              <a:buNone/>
            </a:pPr>
            <a:r>
              <a:rPr lang="en-GB" altLang="en-US"/>
              <a:t>3. I had to go through the pain for pleasure.</a:t>
            </a:r>
            <a:endParaRPr lang="en-GB" altLang="en-US"/>
          </a:p>
          <a:p>
            <a:pPr marL="0" indent="0">
              <a:buNone/>
            </a:pPr>
            <a:r>
              <a:rPr lang="en-GB" altLang="en-US"/>
              <a:t>4. Time creeps up on you.</a:t>
            </a:r>
            <a:endParaRPr lang="en-GB" altLang="en-US"/>
          </a:p>
          <a:p>
            <a:pPr marL="0" indent="0">
              <a:buNone/>
            </a:pPr>
            <a:r>
              <a:rPr lang="en-GB" altLang="en-US"/>
              <a:t>5. It’s hard to keep a stiff upper lip when everything is falling apart.</a:t>
            </a:r>
            <a:endParaRPr lang="en-GB" altLang="en-US"/>
          </a:p>
          <a:p>
            <a:pPr marL="0" indent="0">
              <a:buNone/>
            </a:pPr>
            <a:r>
              <a:rPr lang="en-GB" altLang="en-US"/>
              <a:t>6. Your new shoes are a little big.</a:t>
            </a:r>
            <a:endParaRPr lang="en-GB" altLang="en-US"/>
          </a:p>
          <a:p>
            <a:pPr marL="0" indent="0">
              <a:buNone/>
            </a:pPr>
            <a:r>
              <a:rPr lang="en-GB" altLang="en-US"/>
              <a:t>7. It’s so cold in here that there are icicles on my nose.</a:t>
            </a:r>
            <a:endParaRPr lang="en-GB" altLang="en-US"/>
          </a:p>
          <a:p>
            <a:pPr marL="0" indent="0">
              <a:buNone/>
            </a:pPr>
            <a:r>
              <a:rPr lang="en-GB" altLang="en-US"/>
              <a:t>8. The sun is a creature of habit.</a:t>
            </a:r>
            <a:endParaRPr lang="en-GB" altLang="en-US"/>
          </a:p>
          <a:p>
            <a:pPr marL="0" indent="0">
              <a:buNone/>
            </a:pPr>
            <a:r>
              <a:rPr lang="en-GB" altLang="en-US"/>
              <a:t>9. My car is screaming to be washed.</a:t>
            </a:r>
            <a:endParaRPr lang="en-GB" altLang="en-US"/>
          </a:p>
          <a:p>
            <a:pPr marL="0" indent="0">
              <a:buNone/>
            </a:pPr>
            <a:r>
              <a:rPr lang="en-GB" altLang="en-US"/>
              <a:t>10. The wind whooshed through the trees.</a:t>
            </a:r>
            <a:endParaRPr lang="en-GB" altLang="en-US"/>
          </a:p>
          <a:p>
            <a:pPr marL="0" indent="0">
              <a:buNone/>
            </a:pPr>
            <a:r>
              <a:rPr lang="en-GB" altLang="en-US"/>
              <a:t>12. My eyes are as blue as the ocean.</a:t>
            </a:r>
            <a:endParaRPr lang="en-GB" altLang="en-US"/>
          </a:p>
          <a:p>
            <a:pPr marL="0" indent="0">
              <a:buNone/>
            </a:pP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ln w="22225">
                  <a:solidFill>
                    <a:schemeClr val="accent2"/>
                  </a:solidFill>
                  <a:prstDash val="solid"/>
                </a:ln>
                <a:solidFill>
                  <a:schemeClr val="accent2">
                    <a:lumMod val="40000"/>
                    <a:lumOff val="60000"/>
                  </a:schemeClr>
                </a:solidFill>
                <a:effectLst/>
              </a:rPr>
              <a:t>Identify the figures of speech</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p:txBody>
          <a:bodyPr/>
          <a:p>
            <a:pPr marL="0" indent="0">
              <a:buNone/>
            </a:pPr>
            <a:r>
              <a:rPr lang="en-GB" altLang="en-US"/>
              <a:t>The summer sun’s sizzling rays highlighted the numerous rows of brightly coloured towels hidden by sluggish sunbathers sprawled across the beach. Like a blue jewel, the sky stretched above the golden sand and the bustling scene of families and groups of friends enjoying the sunshine. Gently, waves lapped onto the sand, white froth capping the ripples like the bubbles on top of a fizzy drink. The calm suck and whoosh of the waves mingled with chatter, shouts and general summer day happiness from the sun worshippers.</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GB" altLang="en-US">
                <a:ln w="22225">
                  <a:solidFill>
                    <a:schemeClr val="accent2"/>
                  </a:solidFill>
                  <a:prstDash val="solid"/>
                </a:ln>
                <a:solidFill>
                  <a:schemeClr val="accent2">
                    <a:lumMod val="40000"/>
                    <a:lumOff val="60000"/>
                  </a:schemeClr>
                </a:solidFill>
                <a:effectLst/>
              </a:rPr>
              <a:t>Identify the figures of speech</a:t>
            </a:r>
            <a:endParaRPr lang="en-GB" altLang="en-US">
              <a:ln w="22225">
                <a:solidFill>
                  <a:schemeClr val="accent2"/>
                </a:solidFill>
                <a:prstDash val="solid"/>
              </a:ln>
              <a:solidFill>
                <a:schemeClr val="accent2">
                  <a:lumMod val="40000"/>
                  <a:lumOff val="60000"/>
                </a:schemeClr>
              </a:solidFill>
              <a:effectLst/>
            </a:endParaRPr>
          </a:p>
        </p:txBody>
      </p:sp>
      <p:sp>
        <p:nvSpPr>
          <p:cNvPr id="3" name="Content Placeholder 2"/>
          <p:cNvSpPr>
            <a:spLocks noGrp="1"/>
          </p:cNvSpPr>
          <p:nvPr>
            <p:ph idx="1"/>
          </p:nvPr>
        </p:nvSpPr>
        <p:spPr/>
        <p:txBody>
          <a:bodyPr>
            <a:normAutofit fontScale="90000" lnSpcReduction="20000"/>
          </a:bodyPr>
          <a:p>
            <a:pPr marL="0" indent="0">
              <a:buNone/>
            </a:pPr>
            <a:r>
              <a:rPr lang="en-GB" altLang="en-US"/>
              <a:t>The evening sky was a jet black blanket with diamonds sewn onto it. Ronald Reeve was over the moon that his rocket was ready to be blasted into the sky. As time crept closer to 9pm, Ronald tiptoed like a ballerina from his bedroom and gently gripped the rocket in his hands. Indeed, his rocket was his baby. Ronald was a night ninja stealthily moving towards the middle of the gigantic garden. This must have been his NASA launch pad! Ronald`s fuel was a crazy concoction of gasoline, baking powder, charcoal and nitrogen gas. He stood back and lit the fuse. ‘Fizz!’ and ‘Crackle!’ bellowed from his rocket and then a loud ‘Whizz!’ ran into his ears as the rocket sped off into the air at a million miles an hour spiralling out of control. It was heading for the moon until the rocket exploded into a rainbow fountain and a deafening ‘Bang!’ woke all of the neighbours. Ronald didn’t seem too disappointed as a sneaky smile slithered across his face and a sniggering laugh darted from his mouth. Ronald was a little devil, happy with his nights work! </a:t>
            </a:r>
            <a:endParaRPr lang="en-GB" altLang="en-US"/>
          </a:p>
        </p:txBody>
      </p:sp>
    </p:spTree>
  </p:cSld>
  <p:clrMapOvr>
    <a:masterClrMapping/>
  </p:clrMapOvr>
  <mc:AlternateContent xmlns:mc="http://schemas.openxmlformats.org/markup-compatibility/2006">
    <mc:Choice xmlns:p14="http://schemas.microsoft.com/office/powerpoint/2010/main" Requires="p14">
      <p:transition spd="slow" p14:dur="1000">
        <p:wheel spokes="8"/>
      </p:transition>
    </mc:Choice>
    <mc:Fallback>
      <p:transition spd="slow">
        <p:wheel spokes="8"/>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18554</Words>
  <Application>WPS Presentation</Application>
  <PresentationFormat>Widescreen</PresentationFormat>
  <Paragraphs>520</Paragraphs>
  <Slides>67</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67</vt:i4>
      </vt:variant>
    </vt:vector>
  </HeadingPairs>
  <TitlesOfParts>
    <vt:vector size="75" baseType="lpstr">
      <vt:lpstr>Arial</vt:lpstr>
      <vt:lpstr>SimSun</vt:lpstr>
      <vt:lpstr>Wingdings</vt:lpstr>
      <vt:lpstr>Calibri Light</vt:lpstr>
      <vt:lpstr>Calibri</vt:lpstr>
      <vt:lpstr>Microsoft YaHei</vt:lpstr>
      <vt:lpstr>Arial Unicode MS</vt:lpstr>
      <vt:lpstr>Office Theme</vt:lpstr>
      <vt:lpstr>Figures of Speech</vt:lpstr>
      <vt:lpstr>Alliteration - the same letter at the beginning of two or more words.</vt:lpstr>
      <vt:lpstr>Alliteration - Write a noun for each adjective below that creates an alliterative phrase.</vt:lpstr>
      <vt:lpstr>Alliteration - Write a sentence with each alliterative phrase below. Example: Scary Sammy snake slithered slowly around the tree searching for slimy sluggish snails.</vt:lpstr>
      <vt:lpstr>Alliteration - Write an alliterative sentence for each of the animals below and then turn your sentences into a poem about the animals you find at a zoo.</vt:lpstr>
      <vt:lpstr>Alliteration - Write an alliterative sentence for the following letters.</vt:lpstr>
      <vt:lpstr>Alliteration</vt:lpstr>
      <vt:lpstr>Alliteration - coffee example</vt:lpstr>
      <vt:lpstr>Write an alliterative sentence for each picture.</vt:lpstr>
      <vt:lpstr>Alliteration - Can you spot all the alliteration?</vt:lpstr>
      <vt:lpstr>Similes - comparing two things using ‘like’ or ‘as’.</vt:lpstr>
      <vt:lpstr>Similes - Put the following similes into sentences.</vt:lpstr>
      <vt:lpstr>Similes - Complete the sentences.</vt:lpstr>
      <vt:lpstr>Similes - Create your own similes using ‘like’ or ‘as’.</vt:lpstr>
      <vt:lpstr>Similes - Add similes to make these sentences more interesting.</vt:lpstr>
      <vt:lpstr>Similes - Create similes for these pictures.</vt:lpstr>
      <vt:lpstr>Similes - Describe a person using similes.</vt:lpstr>
      <vt:lpstr>Similes - Create a descriptive poem about your pet using similes. If you don’t have a pet, choose an animal to write about. Example below.</vt:lpstr>
      <vt:lpstr>Similes - Make the following sentences more interesting by using similes.</vt:lpstr>
      <vt:lpstr>Similes - Can you spot the similes?</vt:lpstr>
      <vt:lpstr>Metaphors - Comparing two things without using ‘like’ or ‘as’. States one thing is another thing.</vt:lpstr>
      <vt:lpstr>Metaphors - Write your own metaphors.</vt:lpstr>
      <vt:lpstr>Metaphors - Write a metaphor using each pair of words.</vt:lpstr>
      <vt:lpstr>Metaphors - Create your own.</vt:lpstr>
      <vt:lpstr>Metaphors - Change the similes to metaphors.</vt:lpstr>
      <vt:lpstr>Metaphors - Write metaphors about the pictures.</vt:lpstr>
      <vt:lpstr>Metaphors - Identify the metaphors.</vt:lpstr>
      <vt:lpstr>Metaphors</vt:lpstr>
      <vt:lpstr>Personification - Giving human characteristics to something non-human.</vt:lpstr>
      <vt:lpstr>Personification - Write a sentence using personification for each of the words below.</vt:lpstr>
      <vt:lpstr>Personification - Use the pair of words below to create a sentence that uses personification.</vt:lpstr>
      <vt:lpstr>Personification - Create personification for the pictures.</vt:lpstr>
      <vt:lpstr>Personification - Personify your pen.</vt:lpstr>
      <vt:lpstr>PowerPoint 演示文稿</vt:lpstr>
      <vt:lpstr>Personification - Identify the personification.</vt:lpstr>
      <vt:lpstr>Onomatopoeia - A type of word that imitates the sound it represents.</vt:lpstr>
      <vt:lpstr>Onomatopoeia - Write an onomatopoeia for each of the following.</vt:lpstr>
      <vt:lpstr>Onomatopoeia - What sounds do each of these make?</vt:lpstr>
      <vt:lpstr>Onomatopoeia - Can you identify the onomatopoeia in each sentence?</vt:lpstr>
      <vt:lpstr>Onomatopoeia - Writing with onomatopoeia.</vt:lpstr>
      <vt:lpstr>Onomatopoeia - Rewrite the following using onomatopoeia.</vt:lpstr>
      <vt:lpstr>Onomatopoeia - Identify the onomatopoeia.</vt:lpstr>
      <vt:lpstr>Hyperbole - An expression that over exaggerates something.</vt:lpstr>
      <vt:lpstr>Hyperbole - Create your own hyperbole.</vt:lpstr>
      <vt:lpstr>Hyperbole - Write a hyperbolic sentence using each idea below.</vt:lpstr>
      <vt:lpstr>Hyperbole - Identify and explain the hyperbole in each sentence.</vt:lpstr>
      <vt:lpstr>Hyperbole - Express these ideas in the form of hyperbole.</vt:lpstr>
      <vt:lpstr>Identify the hyperbole from the pictures.</vt:lpstr>
      <vt:lpstr>Hyperbole - Identify hyperbole in the following.</vt:lpstr>
      <vt:lpstr>Oxymorons - A word or phrase that contradicts itself.</vt:lpstr>
      <vt:lpstr>Oxymorons - Write a sentence with the following oxymorons.</vt:lpstr>
      <vt:lpstr>Oxymorons - Match up a word from the box to create an oxymoron.</vt:lpstr>
      <vt:lpstr>Oxymorons - Identify from pictures</vt:lpstr>
      <vt:lpstr>Oxymorons </vt:lpstr>
      <vt:lpstr>Oxymorons - Identify the oxymorons</vt:lpstr>
      <vt:lpstr>Idioms - Phrases that don’t make sense</vt:lpstr>
      <vt:lpstr>Idioms - Explain the meaning</vt:lpstr>
      <vt:lpstr>Idioms - Use each idiom in a sentence and then explain what it means.</vt:lpstr>
      <vt:lpstr>Identify the idioms</vt:lpstr>
      <vt:lpstr>Idioms - Write a sentence about each picture using an idiom.</vt:lpstr>
      <vt:lpstr>Idioms - Rewrite the sentences using idioms from the box.</vt:lpstr>
      <vt:lpstr>Idioms - Identify the idioms.</vt:lpstr>
      <vt:lpstr>Identify as many figures of speech as you can.</vt:lpstr>
      <vt:lpstr>Identify the figures of speech</vt:lpstr>
      <vt:lpstr>Identify the figures of speech.</vt:lpstr>
      <vt:lpstr>Identify the figures of speech</vt:lpstr>
      <vt:lpstr>Identify the figures of speech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Figures of Speech</dc:title>
  <dc:creator/>
  <cp:lastModifiedBy>rhonda holden</cp:lastModifiedBy>
  <cp:revision>16</cp:revision>
  <dcterms:created xsi:type="dcterms:W3CDTF">2022-12-07T22:16:00Z</dcterms:created>
  <dcterms:modified xsi:type="dcterms:W3CDTF">2026-10-06T17:12:45Z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1BC4AC678E0746DFB8D6DE9A4C764306_13</vt:lpwstr>
  </property>
  <property fmtid="{D5CDD505-2E9C-101B-9397-08002B2CF9AE}" pid="3" name="KSOProductBuildVer">
    <vt:lpwstr>1033-12.1.0.28485</vt:lpwstr>
  </property>
</Properties>
</file>